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4" r:id="rId8"/>
    <p:sldId id="266" r:id="rId9"/>
    <p:sldId id="267"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AF6787-EB73-402C-AA91-3727427660F4}" v="17" dt="2019-03-01T11:32:26.7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61" autoAdjust="0"/>
    <p:restoredTop sz="94660"/>
  </p:normalViewPr>
  <p:slideViewPr>
    <p:cSldViewPr snapToGrid="0">
      <p:cViewPr varScale="1">
        <p:scale>
          <a:sx n="68" d="100"/>
          <a:sy n="68" d="100"/>
        </p:scale>
        <p:origin x="82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lsie Williams" userId="29f6528fe518f2b0" providerId="LiveId" clId="{A0AF6787-EB73-402C-AA91-3727427660F4}"/>
    <pc:docChg chg="custSel mod modSld">
      <pc:chgData name="Chelsie Williams" userId="29f6528fe518f2b0" providerId="LiveId" clId="{A0AF6787-EB73-402C-AA91-3727427660F4}" dt="2019-03-01T11:32:26.788" v="16" actId="255"/>
      <pc:docMkLst>
        <pc:docMk/>
      </pc:docMkLst>
      <pc:sldChg chg="addSp delSp modSp mod setBg">
        <pc:chgData name="Chelsie Williams" userId="29f6528fe518f2b0" providerId="LiveId" clId="{A0AF6787-EB73-402C-AA91-3727427660F4}" dt="2019-03-01T11:32:26.788" v="16" actId="255"/>
        <pc:sldMkLst>
          <pc:docMk/>
          <pc:sldMk cId="103077780" sldId="256"/>
        </pc:sldMkLst>
        <pc:spChg chg="mod">
          <ac:chgData name="Chelsie Williams" userId="29f6528fe518f2b0" providerId="LiveId" clId="{A0AF6787-EB73-402C-AA91-3727427660F4}" dt="2019-03-01T11:31:28.523" v="14" actId="26606"/>
          <ac:spMkLst>
            <pc:docMk/>
            <pc:sldMk cId="103077780" sldId="256"/>
            <ac:spMk id="2" creationId="{338D28E1-F460-463E-9402-B0259BBADF6E}"/>
          </ac:spMkLst>
        </pc:spChg>
        <pc:spChg chg="mod">
          <ac:chgData name="Chelsie Williams" userId="29f6528fe518f2b0" providerId="LiveId" clId="{A0AF6787-EB73-402C-AA91-3727427660F4}" dt="2019-03-01T11:32:26.788" v="16" actId="255"/>
          <ac:spMkLst>
            <pc:docMk/>
            <pc:sldMk cId="103077780" sldId="256"/>
            <ac:spMk id="3" creationId="{847322DB-06E2-4338-8726-A1797AE29DD9}"/>
          </ac:spMkLst>
        </pc:spChg>
        <pc:spChg chg="del">
          <ac:chgData name="Chelsie Williams" userId="29f6528fe518f2b0" providerId="LiveId" clId="{A0AF6787-EB73-402C-AA91-3727427660F4}" dt="2019-03-01T11:30:53.897" v="12" actId="26606"/>
          <ac:spMkLst>
            <pc:docMk/>
            <pc:sldMk cId="103077780" sldId="256"/>
            <ac:spMk id="58" creationId="{BCC55ACC-A2F6-403C-A3A4-D59B3734D45F}"/>
          </ac:spMkLst>
        </pc:spChg>
        <pc:spChg chg="add del">
          <ac:chgData name="Chelsie Williams" userId="29f6528fe518f2b0" providerId="LiveId" clId="{A0AF6787-EB73-402C-AA91-3727427660F4}" dt="2019-03-01T11:31:08.747" v="13" actId="26606"/>
          <ac:spMkLst>
            <pc:docMk/>
            <pc:sldMk cId="103077780" sldId="256"/>
            <ac:spMk id="63" creationId="{2C6334C2-F73F-4B3B-A626-DD5F69DF6ED0}"/>
          </ac:spMkLst>
        </pc:spChg>
        <pc:spChg chg="add del">
          <ac:chgData name="Chelsie Williams" userId="29f6528fe518f2b0" providerId="LiveId" clId="{A0AF6787-EB73-402C-AA91-3727427660F4}" dt="2019-03-01T11:31:28.523" v="14" actId="26606"/>
          <ac:spMkLst>
            <pc:docMk/>
            <pc:sldMk cId="103077780" sldId="256"/>
            <ac:spMk id="68" creationId="{9225B0D8-E56E-4ACC-A464-81F4062765CC}"/>
          </ac:spMkLst>
        </pc:spChg>
        <pc:spChg chg="add del">
          <ac:chgData name="Chelsie Williams" userId="29f6528fe518f2b0" providerId="LiveId" clId="{A0AF6787-EB73-402C-AA91-3727427660F4}" dt="2019-03-01T11:31:28.523" v="14" actId="26606"/>
          <ac:spMkLst>
            <pc:docMk/>
            <pc:sldMk cId="103077780" sldId="256"/>
            <ac:spMk id="70" creationId="{8F5D1B28-3976-4367-807C-CAD629CDD838}"/>
          </ac:spMkLst>
        </pc:spChg>
        <pc:spChg chg="add">
          <ac:chgData name="Chelsie Williams" userId="29f6528fe518f2b0" providerId="LiveId" clId="{A0AF6787-EB73-402C-AA91-3727427660F4}" dt="2019-03-01T11:31:28.523" v="14" actId="26606"/>
          <ac:spMkLst>
            <pc:docMk/>
            <pc:sldMk cId="103077780" sldId="256"/>
            <ac:spMk id="75" creationId="{71B2258F-86CA-4D4D-8270-BC05FCDEBFB3}"/>
          </ac:spMkLst>
        </pc:spChg>
        <pc:picChg chg="mod ord">
          <ac:chgData name="Chelsie Williams" userId="29f6528fe518f2b0" providerId="LiveId" clId="{A0AF6787-EB73-402C-AA91-3727427660F4}" dt="2019-03-01T11:31:28.523" v="14" actId="26606"/>
          <ac:picMkLst>
            <pc:docMk/>
            <pc:sldMk cId="103077780" sldId="256"/>
            <ac:picMk id="9" creationId="{FFACDE1C-C144-4433-8533-63BBBD097FEB}"/>
          </ac:picMkLst>
        </pc:picChg>
      </pc:sldChg>
      <pc:sldChg chg="modSp">
        <pc:chgData name="Chelsie Williams" userId="29f6528fe518f2b0" providerId="LiveId" clId="{A0AF6787-EB73-402C-AA91-3727427660F4}" dt="2019-03-01T11:28:59.069" v="7" actId="27636"/>
        <pc:sldMkLst>
          <pc:docMk/>
          <pc:sldMk cId="1452321403" sldId="257"/>
        </pc:sldMkLst>
        <pc:spChg chg="mod">
          <ac:chgData name="Chelsie Williams" userId="29f6528fe518f2b0" providerId="LiveId" clId="{A0AF6787-EB73-402C-AA91-3727427660F4}" dt="2019-03-01T11:28:59.069" v="7" actId="27636"/>
          <ac:spMkLst>
            <pc:docMk/>
            <pc:sldMk cId="1452321403" sldId="257"/>
            <ac:spMk id="3" creationId="{C334C9CD-DB6E-4F5E-9901-D64479CA83B6}"/>
          </ac:spMkLst>
        </pc:spChg>
      </pc:sldChg>
      <pc:sldChg chg="modSp">
        <pc:chgData name="Chelsie Williams" userId="29f6528fe518f2b0" providerId="LiveId" clId="{A0AF6787-EB73-402C-AA91-3727427660F4}" dt="2019-03-01T11:28:50.673" v="5" actId="255"/>
        <pc:sldMkLst>
          <pc:docMk/>
          <pc:sldMk cId="1349437789" sldId="258"/>
        </pc:sldMkLst>
        <pc:spChg chg="mod">
          <ac:chgData name="Chelsie Williams" userId="29f6528fe518f2b0" providerId="LiveId" clId="{A0AF6787-EB73-402C-AA91-3727427660F4}" dt="2019-03-01T11:28:50.673" v="5" actId="255"/>
          <ac:spMkLst>
            <pc:docMk/>
            <pc:sldMk cId="1349437789" sldId="258"/>
            <ac:spMk id="3" creationId="{9D9C3754-06E7-423A-A4AA-DD404B9DA91C}"/>
          </ac:spMkLst>
        </pc:spChg>
      </pc:sldChg>
      <pc:sldChg chg="modSp">
        <pc:chgData name="Chelsie Williams" userId="29f6528fe518f2b0" providerId="LiveId" clId="{A0AF6787-EB73-402C-AA91-3727427660F4}" dt="2019-03-01T11:28:40.757" v="4" actId="255"/>
        <pc:sldMkLst>
          <pc:docMk/>
          <pc:sldMk cId="3240039962" sldId="259"/>
        </pc:sldMkLst>
        <pc:spChg chg="mod">
          <ac:chgData name="Chelsie Williams" userId="29f6528fe518f2b0" providerId="LiveId" clId="{A0AF6787-EB73-402C-AA91-3727427660F4}" dt="2019-03-01T11:28:40.757" v="4" actId="255"/>
          <ac:spMkLst>
            <pc:docMk/>
            <pc:sldMk cId="3240039962" sldId="259"/>
            <ac:spMk id="3" creationId="{B4B04175-436C-4F7C-A328-95516A8F5893}"/>
          </ac:spMkLst>
        </pc:spChg>
      </pc:sldChg>
      <pc:sldChg chg="modSp">
        <pc:chgData name="Chelsie Williams" userId="29f6528fe518f2b0" providerId="LiveId" clId="{A0AF6787-EB73-402C-AA91-3727427660F4}" dt="2019-03-01T11:28:31.868" v="3" actId="255"/>
        <pc:sldMkLst>
          <pc:docMk/>
          <pc:sldMk cId="763139977" sldId="260"/>
        </pc:sldMkLst>
        <pc:spChg chg="mod">
          <ac:chgData name="Chelsie Williams" userId="29f6528fe518f2b0" providerId="LiveId" clId="{A0AF6787-EB73-402C-AA91-3727427660F4}" dt="2019-03-01T11:28:31.868" v="3" actId="255"/>
          <ac:spMkLst>
            <pc:docMk/>
            <pc:sldMk cId="763139977" sldId="260"/>
            <ac:spMk id="3" creationId="{ED31A1A5-68DD-462A-82B7-566BF951042B}"/>
          </ac:spMkLst>
        </pc:spChg>
      </pc:sldChg>
      <pc:sldChg chg="modSp">
        <pc:chgData name="Chelsie Williams" userId="29f6528fe518f2b0" providerId="LiveId" clId="{A0AF6787-EB73-402C-AA91-3727427660F4}" dt="2019-03-01T11:29:25.241" v="8" actId="255"/>
        <pc:sldMkLst>
          <pc:docMk/>
          <pc:sldMk cId="160163573" sldId="261"/>
        </pc:sldMkLst>
        <pc:spChg chg="mod">
          <ac:chgData name="Chelsie Williams" userId="29f6528fe518f2b0" providerId="LiveId" clId="{A0AF6787-EB73-402C-AA91-3727427660F4}" dt="2019-03-01T11:29:25.241" v="8" actId="255"/>
          <ac:spMkLst>
            <pc:docMk/>
            <pc:sldMk cId="160163573" sldId="261"/>
            <ac:spMk id="3" creationId="{32022963-4B68-4960-B50F-AA4FC2EAE673}"/>
          </ac:spMkLst>
        </pc:spChg>
      </pc:sldChg>
      <pc:sldChg chg="modSp">
        <pc:chgData name="Chelsie Williams" userId="29f6528fe518f2b0" providerId="LiveId" clId="{A0AF6787-EB73-402C-AA91-3727427660F4}" dt="2019-03-01T11:29:40.788" v="9" actId="255"/>
        <pc:sldMkLst>
          <pc:docMk/>
          <pc:sldMk cId="1975762500" sldId="264"/>
        </pc:sldMkLst>
        <pc:spChg chg="mod">
          <ac:chgData name="Chelsie Williams" userId="29f6528fe518f2b0" providerId="LiveId" clId="{A0AF6787-EB73-402C-AA91-3727427660F4}" dt="2019-03-01T11:29:40.788" v="9" actId="255"/>
          <ac:spMkLst>
            <pc:docMk/>
            <pc:sldMk cId="1975762500" sldId="264"/>
            <ac:spMk id="3" creationId="{30095D9A-5DCC-49E9-BE61-EF03AC51F6D6}"/>
          </ac:spMkLst>
        </pc:spChg>
      </pc:sldChg>
      <pc:sldChg chg="modSp">
        <pc:chgData name="Chelsie Williams" userId="29f6528fe518f2b0" providerId="LiveId" clId="{A0AF6787-EB73-402C-AA91-3727427660F4}" dt="2019-03-01T11:29:52.444" v="10" actId="255"/>
        <pc:sldMkLst>
          <pc:docMk/>
          <pc:sldMk cId="4075575884" sldId="266"/>
        </pc:sldMkLst>
        <pc:spChg chg="mod">
          <ac:chgData name="Chelsie Williams" userId="29f6528fe518f2b0" providerId="LiveId" clId="{A0AF6787-EB73-402C-AA91-3727427660F4}" dt="2019-03-01T11:29:52.444" v="10" actId="255"/>
          <ac:spMkLst>
            <pc:docMk/>
            <pc:sldMk cId="4075575884" sldId="266"/>
            <ac:spMk id="3" creationId="{82033A52-0C54-4F1D-8A32-D53FBC912CB0}"/>
          </ac:spMkLst>
        </pc:spChg>
      </pc:sldChg>
      <pc:sldChg chg="modSp">
        <pc:chgData name="Chelsie Williams" userId="29f6528fe518f2b0" providerId="LiveId" clId="{A0AF6787-EB73-402C-AA91-3727427660F4}" dt="2019-03-01T11:30:03.320" v="11" actId="255"/>
        <pc:sldMkLst>
          <pc:docMk/>
          <pc:sldMk cId="3493501991" sldId="267"/>
        </pc:sldMkLst>
        <pc:spChg chg="mod">
          <ac:chgData name="Chelsie Williams" userId="29f6528fe518f2b0" providerId="LiveId" clId="{A0AF6787-EB73-402C-AA91-3727427660F4}" dt="2019-03-01T11:30:03.320" v="11" actId="255"/>
          <ac:spMkLst>
            <pc:docMk/>
            <pc:sldMk cId="3493501991" sldId="267"/>
            <ac:spMk id="3" creationId="{87B8D8B7-BBF4-40B3-87BF-F8916A2FF7F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E9C4A1-AADE-4074-B8C6-48C69CB10E75}" type="datetimeFigureOut">
              <a:rPr lang="en-US" smtClean="0"/>
              <a:t>3/1/2019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64F78C-515D-46EF-9231-B10D1AA5627C}" type="slidenum">
              <a:rPr lang="en-US" smtClean="0"/>
              <a:t>‹#›</a:t>
            </a:fld>
            <a:endParaRPr lang="en-US"/>
          </a:p>
        </p:txBody>
      </p:sp>
    </p:spTree>
    <p:extLst>
      <p:ext uri="{BB962C8B-B14F-4D97-AF65-F5344CB8AC3E}">
        <p14:creationId xmlns:p14="http://schemas.microsoft.com/office/powerpoint/2010/main" val="650197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Educating the community on the fundamentals of sound nutrition.</a:t>
            </a:r>
          </a:p>
        </p:txBody>
      </p:sp>
      <p:sp>
        <p:nvSpPr>
          <p:cNvPr id="4" name="Slide Number Placeholder 3"/>
          <p:cNvSpPr>
            <a:spLocks noGrp="1"/>
          </p:cNvSpPr>
          <p:nvPr>
            <p:ph type="sldNum" sz="quarter" idx="5"/>
          </p:nvPr>
        </p:nvSpPr>
        <p:spPr/>
        <p:txBody>
          <a:bodyPr/>
          <a:lstStyle/>
          <a:p>
            <a:fld id="{E364F78C-515D-46EF-9231-B10D1AA5627C}" type="slidenum">
              <a:rPr lang="en-US" smtClean="0"/>
              <a:t>1</a:t>
            </a:fld>
            <a:endParaRPr lang="en-US"/>
          </a:p>
        </p:txBody>
      </p:sp>
    </p:spTree>
    <p:extLst>
      <p:ext uri="{BB962C8B-B14F-4D97-AF65-F5344CB8AC3E}">
        <p14:creationId xmlns:p14="http://schemas.microsoft.com/office/powerpoint/2010/main" val="2231184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Nutrition is the sum of all processes involved in taking in food, releasing the nutrients in contains, and assimilating and using these nutrients to provide energy and maintain body tissue.</a:t>
            </a:r>
          </a:p>
          <a:p>
            <a:r>
              <a:rPr lang="en-US" dirty="0"/>
              <a:t>Nutrition; to nourish and is the sum of food that is eaten and its influence on physical, social, personal life. Growth and maturation and health; good nutrition minimizes risk of obesity as well as conditions such as cardiovascular disease. </a:t>
            </a:r>
          </a:p>
          <a:p>
            <a:endParaRPr lang="en-US" dirty="0"/>
          </a:p>
          <a:p>
            <a:r>
              <a:rPr lang="en-US" dirty="0"/>
              <a:t>Food is fuel that is supplied to our body and is transformed into the energy required to sustain the reactions needed to maintain the body’s homeostasis (temperature), and metabolism. </a:t>
            </a:r>
          </a:p>
          <a:p>
            <a:endParaRPr lang="en-US" dirty="0"/>
          </a:p>
          <a:p>
            <a:r>
              <a:rPr lang="en-US" dirty="0"/>
              <a:t>Understanding the individual nutritional needs for the personal lifestyle makes it easier to set a nutritional standard. Following a well-balanced and sustainable eating pattern is one of the keys to success of proper nutrition. Information on nutritional guidelines can be found at https://www.choosemyplate.gov/dietary-guidelines; overview of easy to follow information for consumers and nutrition professionals.</a:t>
            </a:r>
          </a:p>
          <a:p>
            <a:endParaRPr lang="en-US" dirty="0"/>
          </a:p>
          <a:p>
            <a:r>
              <a:rPr lang="en-US" dirty="0"/>
              <a:t>Good nutrition is fueling the body with the nutrient it needs through the consumption of foods that are nutrient dense and provide the correct of caloric energy that supports and sustains a healthy metabolism. </a:t>
            </a:r>
          </a:p>
          <a:p>
            <a:endParaRPr lang="en-US" dirty="0"/>
          </a:p>
          <a:p>
            <a:r>
              <a:rPr lang="en-US" dirty="0"/>
              <a:t>About 75% of the population are eating below the recommended amounts of fruit, veggies, oils and dairy. 50% meeting and exceeding grain and protein foods; most of Americans are exceeding sugar, saturated fat, and sodium recommendations. </a:t>
            </a:r>
          </a:p>
          <a:p>
            <a:endParaRPr lang="en-US" dirty="0"/>
          </a:p>
          <a:p>
            <a:endParaRPr lang="en-US" dirty="0"/>
          </a:p>
        </p:txBody>
      </p:sp>
      <p:sp>
        <p:nvSpPr>
          <p:cNvPr id="4" name="Slide Number Placeholder 3"/>
          <p:cNvSpPr>
            <a:spLocks noGrp="1"/>
          </p:cNvSpPr>
          <p:nvPr>
            <p:ph type="sldNum" sz="quarter" idx="5"/>
          </p:nvPr>
        </p:nvSpPr>
        <p:spPr/>
        <p:txBody>
          <a:bodyPr/>
          <a:lstStyle/>
          <a:p>
            <a:fld id="{E364F78C-515D-46EF-9231-B10D1AA5627C}" type="slidenum">
              <a:rPr lang="en-US" smtClean="0"/>
              <a:t>3</a:t>
            </a:fld>
            <a:endParaRPr lang="en-US"/>
          </a:p>
        </p:txBody>
      </p:sp>
    </p:spTree>
    <p:extLst>
      <p:ext uri="{BB962C8B-B14F-4D97-AF65-F5344CB8AC3E}">
        <p14:creationId xmlns:p14="http://schemas.microsoft.com/office/powerpoint/2010/main" val="3952709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 energy, build and repair tissues and structures, regulate metabolic processes the maintain homeostasis (internal control system). </a:t>
            </a:r>
          </a:p>
          <a:p>
            <a:endParaRPr lang="en-US" dirty="0"/>
          </a:p>
          <a:p>
            <a:r>
              <a:rPr lang="en-US" dirty="0"/>
              <a:t>Carbs and fat are preferred energy sources.</a:t>
            </a:r>
          </a:p>
          <a:p>
            <a:endParaRPr lang="en-US" dirty="0"/>
          </a:p>
          <a:p>
            <a:r>
              <a:rPr lang="en-US" dirty="0"/>
              <a:t>Carbs are starches and sugar; heat and energy. Glucose major energy source of the body; breakdown of carbs; glycogen is stored form of carbs utilized when quick need for energy. Fuel factor is 4 calories per gram. Well-balanced eating pattern carbohydrate consumption is at 45-65% of energy intake and should be dominated by complex carbs, fiber, and minimal extra sugar. </a:t>
            </a:r>
          </a:p>
          <a:p>
            <a:endParaRPr lang="en-US" dirty="0"/>
          </a:p>
          <a:p>
            <a:r>
              <a:rPr lang="en-US" dirty="0"/>
              <a:t>Fats; animal or plant sources provide alternate form of stored energy; fuel factor of 9 calories per gram. Choose healthy forms of fat; mono and polyunsaturated fats with minimal processed saturated fats. 20-35% of total calories.</a:t>
            </a:r>
          </a:p>
          <a:p>
            <a:endParaRPr lang="en-US" dirty="0"/>
          </a:p>
          <a:p>
            <a:r>
              <a:rPr lang="en-US" dirty="0"/>
              <a:t>Protein is the tissue building nutrient but is called on for energy when needed as in the case of carbs and fat fuel is insufficient. Fuel factor of 4 calories per gram and should provide 10-35% of total calories. Broken down into amino acids; building blocks for growth and repair. Breakdown and build up affects growth and sustains body structure. Enzymes and hormones are formed from proteins; regulate body systems.</a:t>
            </a:r>
          </a:p>
          <a:p>
            <a:endParaRPr lang="en-US" dirty="0"/>
          </a:p>
          <a:p>
            <a:endParaRPr lang="en-US" dirty="0"/>
          </a:p>
        </p:txBody>
      </p:sp>
      <p:sp>
        <p:nvSpPr>
          <p:cNvPr id="4" name="Slide Number Placeholder 3"/>
          <p:cNvSpPr>
            <a:spLocks noGrp="1"/>
          </p:cNvSpPr>
          <p:nvPr>
            <p:ph type="sldNum" sz="quarter" idx="5"/>
          </p:nvPr>
        </p:nvSpPr>
        <p:spPr/>
        <p:txBody>
          <a:bodyPr/>
          <a:lstStyle/>
          <a:p>
            <a:fld id="{E364F78C-515D-46EF-9231-B10D1AA5627C}" type="slidenum">
              <a:rPr lang="en-US" smtClean="0"/>
              <a:t>4</a:t>
            </a:fld>
            <a:endParaRPr lang="en-US"/>
          </a:p>
        </p:txBody>
      </p:sp>
    </p:spTree>
    <p:extLst>
      <p:ext uri="{BB962C8B-B14F-4D97-AF65-F5344CB8AC3E}">
        <p14:creationId xmlns:p14="http://schemas.microsoft.com/office/powerpoint/2010/main" val="4048130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Vitamins; fuel reactions that produce energy and synthesize important molecules. Example, thiamin (B1) controls release of energy for cell work, B12-synthesis and maturation of red blood cells.</a:t>
            </a:r>
          </a:p>
          <a:p>
            <a:r>
              <a:rPr lang="en-US" dirty="0"/>
              <a:t>Essential but needed in small amounts; help build tissue, specific functions minerals (calcium, phosphorus) strengthen bones and teeth.</a:t>
            </a:r>
          </a:p>
          <a:p>
            <a:r>
              <a:rPr lang="en-US" dirty="0"/>
              <a:t>Minerals cofactor in control of cell metabolism (iron controls enzyme action in mitochondria).</a:t>
            </a:r>
          </a:p>
        </p:txBody>
      </p:sp>
      <p:sp>
        <p:nvSpPr>
          <p:cNvPr id="4" name="Slide Number Placeholder 3"/>
          <p:cNvSpPr>
            <a:spLocks noGrp="1"/>
          </p:cNvSpPr>
          <p:nvPr>
            <p:ph type="sldNum" sz="quarter" idx="5"/>
          </p:nvPr>
        </p:nvSpPr>
        <p:spPr/>
        <p:txBody>
          <a:bodyPr/>
          <a:lstStyle/>
          <a:p>
            <a:fld id="{E364F78C-515D-46EF-9231-B10D1AA5627C}" type="slidenum">
              <a:rPr lang="en-US" smtClean="0"/>
              <a:t>5</a:t>
            </a:fld>
            <a:endParaRPr lang="en-US"/>
          </a:p>
        </p:txBody>
      </p:sp>
    </p:spTree>
    <p:extLst>
      <p:ext uri="{BB962C8B-B14F-4D97-AF65-F5344CB8AC3E}">
        <p14:creationId xmlns:p14="http://schemas.microsoft.com/office/powerpoint/2010/main" val="1683595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Essential to the life of all cells. Medium for chemical reactions in metabolism to take place. </a:t>
            </a:r>
          </a:p>
          <a:p>
            <a:r>
              <a:rPr lang="en-US" dirty="0"/>
              <a:t>Functions-body form and structure, dissolves substances in tissues and cells, transports nutrients and waste, controls body temperature, dissolves medications.</a:t>
            </a:r>
          </a:p>
          <a:p>
            <a:r>
              <a:rPr lang="en-US" dirty="0"/>
              <a:t>Adequate intake (AI) for water adult males 13 cups and 9 cups for adult females. </a:t>
            </a:r>
          </a:p>
          <a:p>
            <a:r>
              <a:rPr lang="en-US" dirty="0"/>
              <a:t>Factors for increase intake of water: high protein intake, high fiber intake, intense physical activity, medications.</a:t>
            </a:r>
          </a:p>
          <a:p>
            <a:endParaRPr lang="en-US" dirty="0"/>
          </a:p>
          <a:p>
            <a:endParaRPr lang="en-US" dirty="0"/>
          </a:p>
        </p:txBody>
      </p:sp>
      <p:sp>
        <p:nvSpPr>
          <p:cNvPr id="4" name="Slide Number Placeholder 3"/>
          <p:cNvSpPr>
            <a:spLocks noGrp="1"/>
          </p:cNvSpPr>
          <p:nvPr>
            <p:ph type="sldNum" sz="quarter" idx="5"/>
          </p:nvPr>
        </p:nvSpPr>
        <p:spPr/>
        <p:txBody>
          <a:bodyPr/>
          <a:lstStyle/>
          <a:p>
            <a:fld id="{E364F78C-515D-46EF-9231-B10D1AA5627C}" type="slidenum">
              <a:rPr lang="en-US" smtClean="0"/>
              <a:t>6</a:t>
            </a:fld>
            <a:endParaRPr lang="en-US"/>
          </a:p>
        </p:txBody>
      </p:sp>
    </p:spTree>
    <p:extLst>
      <p:ext uri="{BB962C8B-B14F-4D97-AF65-F5344CB8AC3E}">
        <p14:creationId xmlns:p14="http://schemas.microsoft.com/office/powerpoint/2010/main" val="50093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Nutrients do not work alone. One can serve a specific task as a primary contributor, but then serves a secondary role in other reactions. Balance is essential to eating well. </a:t>
            </a:r>
          </a:p>
          <a:p>
            <a:r>
              <a:rPr lang="en-US" dirty="0"/>
              <a:t>Choosing a variety of starches (potato (white, sweet), rice (white, brown), peas, beans, quinoa), fibrous carbs (broccoli, spinach, kale, asparagus, green beans, cucumber, cabbage), protein (fish, beef (grass-fed), chicken, turkey, pork), fats (extra virgin olive oil, canola oil, flax seeds, almonds, pecans, walnuts,  avocado). Dairy low-fat products (milk, yogurt, cheese).</a:t>
            </a:r>
          </a:p>
          <a:p>
            <a:r>
              <a:rPr lang="en-US" dirty="0"/>
              <a:t>, </a:t>
            </a:r>
          </a:p>
          <a:p>
            <a:r>
              <a:rPr lang="en-US" dirty="0"/>
              <a:t>Meal prep tips-list meals, easy recipes, flexible foods (used in multiple dishes), choose a day to prep 3 days to a week out, have favorite foods on hand, portion control.</a:t>
            </a:r>
          </a:p>
          <a:p>
            <a:endParaRPr lang="en-US" dirty="0"/>
          </a:p>
          <a:p>
            <a:r>
              <a:rPr lang="en-US" dirty="0"/>
              <a:t>Utilize self-monitoring system; online tracking, food diary, food log, meal plan, connect with nutrition professional.</a:t>
            </a:r>
          </a:p>
          <a:p>
            <a:r>
              <a:rPr lang="en-US" dirty="0"/>
              <a:t>www.my-calorie-counter-.com, www.myfitnesspal.com</a:t>
            </a:r>
          </a:p>
          <a:p>
            <a:endParaRPr lang="en-US" dirty="0"/>
          </a:p>
          <a:p>
            <a:r>
              <a:rPr lang="en-US" dirty="0"/>
              <a:t>Set nutrition improvement goals for the meal, day, or week, i.e. more greens at lunch, fruit and pecans for mini-meal, 8 cups of water. </a:t>
            </a:r>
          </a:p>
          <a:p>
            <a:endParaRPr lang="en-US" dirty="0"/>
          </a:p>
          <a:p>
            <a:r>
              <a:rPr lang="en-US" dirty="0"/>
              <a:t>Stay motivated to bring about consistent improvement. Don’t have to work alone, have family and friends who may need to improve nutrition to join in on the journey. </a:t>
            </a:r>
          </a:p>
          <a:p>
            <a:endParaRPr lang="en-US" dirty="0"/>
          </a:p>
        </p:txBody>
      </p:sp>
      <p:sp>
        <p:nvSpPr>
          <p:cNvPr id="4" name="Slide Number Placeholder 3"/>
          <p:cNvSpPr>
            <a:spLocks noGrp="1"/>
          </p:cNvSpPr>
          <p:nvPr>
            <p:ph type="sldNum" sz="quarter" idx="5"/>
          </p:nvPr>
        </p:nvSpPr>
        <p:spPr/>
        <p:txBody>
          <a:bodyPr/>
          <a:lstStyle/>
          <a:p>
            <a:fld id="{E364F78C-515D-46EF-9231-B10D1AA5627C}" type="slidenum">
              <a:rPr lang="en-US" smtClean="0"/>
              <a:t>7</a:t>
            </a:fld>
            <a:endParaRPr lang="en-US"/>
          </a:p>
        </p:txBody>
      </p:sp>
    </p:spTree>
    <p:extLst>
      <p:ext uri="{BB962C8B-B14F-4D97-AF65-F5344CB8AC3E}">
        <p14:creationId xmlns:p14="http://schemas.microsoft.com/office/powerpoint/2010/main" val="3528502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Cortisol increases when stressed; increases the production of neuropeptide Y (NPY) in the brain which is responsible for carb cravings (sweets).</a:t>
            </a:r>
          </a:p>
          <a:p>
            <a:r>
              <a:rPr lang="en-US" dirty="0"/>
              <a:t>Excess sugar intake can deplete B vitamin stores (niacin, thiamin, riboflavin, b6, b12). </a:t>
            </a:r>
          </a:p>
          <a:p>
            <a:r>
              <a:rPr lang="en-US" dirty="0"/>
              <a:t>Increase in salt intake increases water retention and blood volume causing a rise in blood pressure (hypertension). </a:t>
            </a:r>
          </a:p>
          <a:p>
            <a:r>
              <a:rPr lang="en-US" dirty="0"/>
              <a:t>Excessive alcohol may suppress immune system due to water-soluble vitamins and minerals (potassium, magnesium, calcium, and zinc)</a:t>
            </a:r>
          </a:p>
        </p:txBody>
      </p:sp>
      <p:sp>
        <p:nvSpPr>
          <p:cNvPr id="4" name="Slide Number Placeholder 3"/>
          <p:cNvSpPr>
            <a:spLocks noGrp="1"/>
          </p:cNvSpPr>
          <p:nvPr>
            <p:ph type="sldNum" sz="quarter" idx="5"/>
          </p:nvPr>
        </p:nvSpPr>
        <p:spPr/>
        <p:txBody>
          <a:bodyPr/>
          <a:lstStyle/>
          <a:p>
            <a:fld id="{E364F78C-515D-46EF-9231-B10D1AA5627C}" type="slidenum">
              <a:rPr lang="en-US" smtClean="0"/>
              <a:t>8</a:t>
            </a:fld>
            <a:endParaRPr lang="en-US"/>
          </a:p>
        </p:txBody>
      </p:sp>
    </p:spTree>
    <p:extLst>
      <p:ext uri="{BB962C8B-B14F-4D97-AF65-F5344CB8AC3E}">
        <p14:creationId xmlns:p14="http://schemas.microsoft.com/office/powerpoint/2010/main" val="422342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Motivate audience to utilize information for positive change in eating habits, or to continue to show improvements. </a:t>
            </a:r>
          </a:p>
          <a:p>
            <a:r>
              <a:rPr lang="en-US" dirty="0"/>
              <a:t>Access the readiness of those of the community to make a change utilizing the Transtheoretical Model for Behavior Change, and set up more follow-up sessions and encourage audience participation (cooking seminar, q &amp; a, registered dietician and nutritionist resources). </a:t>
            </a:r>
          </a:p>
          <a:p>
            <a:r>
              <a:rPr lang="en-US" dirty="0"/>
              <a:t>Goal for the community outreach is to provide information that is not only new, but easy to understand, </a:t>
            </a:r>
            <a:r>
              <a:rPr lang="en-US" dirty="0" err="1"/>
              <a:t>influencial</a:t>
            </a:r>
            <a:r>
              <a:rPr lang="en-US" dirty="0"/>
              <a:t>, and can be easily applied and to do this we need to stay abreast on community needs as it pertains to access to quality foods, as well as resources to aid in food selection. </a:t>
            </a:r>
          </a:p>
          <a:p>
            <a:r>
              <a:rPr lang="en-US" dirty="0"/>
              <a:t>Handouts, surveys, interviews. </a:t>
            </a:r>
          </a:p>
        </p:txBody>
      </p:sp>
      <p:sp>
        <p:nvSpPr>
          <p:cNvPr id="4" name="Slide Number Placeholder 3"/>
          <p:cNvSpPr>
            <a:spLocks noGrp="1"/>
          </p:cNvSpPr>
          <p:nvPr>
            <p:ph type="sldNum" sz="quarter" idx="5"/>
          </p:nvPr>
        </p:nvSpPr>
        <p:spPr/>
        <p:txBody>
          <a:bodyPr/>
          <a:lstStyle/>
          <a:p>
            <a:fld id="{E364F78C-515D-46EF-9231-B10D1AA5627C}" type="slidenum">
              <a:rPr lang="en-US" smtClean="0"/>
              <a:t>9</a:t>
            </a:fld>
            <a:endParaRPr lang="en-US"/>
          </a:p>
        </p:txBody>
      </p:sp>
    </p:spTree>
    <p:extLst>
      <p:ext uri="{BB962C8B-B14F-4D97-AF65-F5344CB8AC3E}">
        <p14:creationId xmlns:p14="http://schemas.microsoft.com/office/powerpoint/2010/main" val="2270761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F09F0-9D19-4285-9BF8-CA9F3829D2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E30AC1-200F-46DC-BF01-CB85FAF855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A6EB1C-5307-4D6B-A8F4-F8E9C661CBD5}"/>
              </a:ext>
            </a:extLst>
          </p:cNvPr>
          <p:cNvSpPr>
            <a:spLocks noGrp="1"/>
          </p:cNvSpPr>
          <p:nvPr>
            <p:ph type="dt" sz="half" idx="10"/>
          </p:nvPr>
        </p:nvSpPr>
        <p:spPr/>
        <p:txBody>
          <a:bodyPr/>
          <a:lstStyle/>
          <a:p>
            <a:fld id="{0E471060-0641-43B8-9952-273E44B2D456}" type="datetimeFigureOut">
              <a:rPr lang="en-US" smtClean="0"/>
              <a:t>3/1/2019</a:t>
            </a:fld>
            <a:endParaRPr lang="en-US"/>
          </a:p>
        </p:txBody>
      </p:sp>
      <p:sp>
        <p:nvSpPr>
          <p:cNvPr id="5" name="Footer Placeholder 4">
            <a:extLst>
              <a:ext uri="{FF2B5EF4-FFF2-40B4-BE49-F238E27FC236}">
                <a16:creationId xmlns:a16="http://schemas.microsoft.com/office/drawing/2014/main" id="{CD1917D2-1DAB-48E7-B399-280BCB1681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8E19F0-50A5-4384-94BD-957E545D6529}"/>
              </a:ext>
            </a:extLst>
          </p:cNvPr>
          <p:cNvSpPr>
            <a:spLocks noGrp="1"/>
          </p:cNvSpPr>
          <p:nvPr>
            <p:ph type="sldNum" sz="quarter" idx="12"/>
          </p:nvPr>
        </p:nvSpPr>
        <p:spPr/>
        <p:txBody>
          <a:bodyPr/>
          <a:lstStyle/>
          <a:p>
            <a:fld id="{F0061085-053F-4FAA-A165-372DE5260824}" type="slidenum">
              <a:rPr lang="en-US" smtClean="0"/>
              <a:t>‹#›</a:t>
            </a:fld>
            <a:endParaRPr lang="en-US"/>
          </a:p>
        </p:txBody>
      </p:sp>
    </p:spTree>
    <p:extLst>
      <p:ext uri="{BB962C8B-B14F-4D97-AF65-F5344CB8AC3E}">
        <p14:creationId xmlns:p14="http://schemas.microsoft.com/office/powerpoint/2010/main" val="3844771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03376-6450-4A03-9D26-78B583181E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5891B3-F785-43F3-BDCC-D4E871AF2F4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B73060-611B-472A-BE24-AD6B8EEE2C9C}"/>
              </a:ext>
            </a:extLst>
          </p:cNvPr>
          <p:cNvSpPr>
            <a:spLocks noGrp="1"/>
          </p:cNvSpPr>
          <p:nvPr>
            <p:ph type="dt" sz="half" idx="10"/>
          </p:nvPr>
        </p:nvSpPr>
        <p:spPr/>
        <p:txBody>
          <a:bodyPr/>
          <a:lstStyle/>
          <a:p>
            <a:fld id="{0E471060-0641-43B8-9952-273E44B2D456}" type="datetimeFigureOut">
              <a:rPr lang="en-US" smtClean="0"/>
              <a:t>3/1/2019</a:t>
            </a:fld>
            <a:endParaRPr lang="en-US"/>
          </a:p>
        </p:txBody>
      </p:sp>
      <p:sp>
        <p:nvSpPr>
          <p:cNvPr id="5" name="Footer Placeholder 4">
            <a:extLst>
              <a:ext uri="{FF2B5EF4-FFF2-40B4-BE49-F238E27FC236}">
                <a16:creationId xmlns:a16="http://schemas.microsoft.com/office/drawing/2014/main" id="{CF1275E0-6967-41C5-A27D-02727E3A71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B5A4E2-C78E-4799-A9D5-A5E87E99AB4D}"/>
              </a:ext>
            </a:extLst>
          </p:cNvPr>
          <p:cNvSpPr>
            <a:spLocks noGrp="1"/>
          </p:cNvSpPr>
          <p:nvPr>
            <p:ph type="sldNum" sz="quarter" idx="12"/>
          </p:nvPr>
        </p:nvSpPr>
        <p:spPr/>
        <p:txBody>
          <a:bodyPr/>
          <a:lstStyle/>
          <a:p>
            <a:fld id="{F0061085-053F-4FAA-A165-372DE5260824}" type="slidenum">
              <a:rPr lang="en-US" smtClean="0"/>
              <a:t>‹#›</a:t>
            </a:fld>
            <a:endParaRPr lang="en-US"/>
          </a:p>
        </p:txBody>
      </p:sp>
    </p:spTree>
    <p:extLst>
      <p:ext uri="{BB962C8B-B14F-4D97-AF65-F5344CB8AC3E}">
        <p14:creationId xmlns:p14="http://schemas.microsoft.com/office/powerpoint/2010/main" val="1601186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B13AF-9228-40D0-97A6-0E82981149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12BE86-4399-4177-AB94-4067A2FD28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212E279-DD7F-4530-B3BB-BD0F0A140859}"/>
              </a:ext>
            </a:extLst>
          </p:cNvPr>
          <p:cNvSpPr>
            <a:spLocks noGrp="1"/>
          </p:cNvSpPr>
          <p:nvPr>
            <p:ph type="dt" sz="half" idx="10"/>
          </p:nvPr>
        </p:nvSpPr>
        <p:spPr/>
        <p:txBody>
          <a:bodyPr/>
          <a:lstStyle/>
          <a:p>
            <a:fld id="{0E471060-0641-43B8-9952-273E44B2D456}" type="datetimeFigureOut">
              <a:rPr lang="en-US" smtClean="0"/>
              <a:t>3/1/2019</a:t>
            </a:fld>
            <a:endParaRPr lang="en-US"/>
          </a:p>
        </p:txBody>
      </p:sp>
      <p:sp>
        <p:nvSpPr>
          <p:cNvPr id="5" name="Footer Placeholder 4">
            <a:extLst>
              <a:ext uri="{FF2B5EF4-FFF2-40B4-BE49-F238E27FC236}">
                <a16:creationId xmlns:a16="http://schemas.microsoft.com/office/drawing/2014/main" id="{84B868F3-D943-4653-919B-B35CE9BDBF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8E3CF9-7BFA-435A-9E8A-5FE8112E4C21}"/>
              </a:ext>
            </a:extLst>
          </p:cNvPr>
          <p:cNvSpPr>
            <a:spLocks noGrp="1"/>
          </p:cNvSpPr>
          <p:nvPr>
            <p:ph type="sldNum" sz="quarter" idx="12"/>
          </p:nvPr>
        </p:nvSpPr>
        <p:spPr/>
        <p:txBody>
          <a:bodyPr/>
          <a:lstStyle/>
          <a:p>
            <a:fld id="{F0061085-053F-4FAA-A165-372DE5260824}" type="slidenum">
              <a:rPr lang="en-US" smtClean="0"/>
              <a:t>‹#›</a:t>
            </a:fld>
            <a:endParaRPr lang="en-US"/>
          </a:p>
        </p:txBody>
      </p:sp>
    </p:spTree>
    <p:extLst>
      <p:ext uri="{BB962C8B-B14F-4D97-AF65-F5344CB8AC3E}">
        <p14:creationId xmlns:p14="http://schemas.microsoft.com/office/powerpoint/2010/main" val="1635583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05DE3-ECF0-4AE0-92F7-DF333E9D79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4E93F0-1A40-4551-9E21-68938E25B8B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5BD5D76-E3C9-4378-B43C-40AA6D58099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503465-CD4B-43AD-BDBB-C33A0AB1C1DD}"/>
              </a:ext>
            </a:extLst>
          </p:cNvPr>
          <p:cNvSpPr>
            <a:spLocks noGrp="1"/>
          </p:cNvSpPr>
          <p:nvPr>
            <p:ph type="dt" sz="half" idx="10"/>
          </p:nvPr>
        </p:nvSpPr>
        <p:spPr/>
        <p:txBody>
          <a:bodyPr/>
          <a:lstStyle/>
          <a:p>
            <a:fld id="{0E471060-0641-43B8-9952-273E44B2D456}" type="datetimeFigureOut">
              <a:rPr lang="en-US" smtClean="0"/>
              <a:t>3/1/2019</a:t>
            </a:fld>
            <a:endParaRPr lang="en-US"/>
          </a:p>
        </p:txBody>
      </p:sp>
      <p:sp>
        <p:nvSpPr>
          <p:cNvPr id="6" name="Footer Placeholder 5">
            <a:extLst>
              <a:ext uri="{FF2B5EF4-FFF2-40B4-BE49-F238E27FC236}">
                <a16:creationId xmlns:a16="http://schemas.microsoft.com/office/drawing/2014/main" id="{ADA677F6-E2EF-4309-84DA-0C9DFB2F24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7B3092-8A23-4352-AC8B-72020E8514AC}"/>
              </a:ext>
            </a:extLst>
          </p:cNvPr>
          <p:cNvSpPr>
            <a:spLocks noGrp="1"/>
          </p:cNvSpPr>
          <p:nvPr>
            <p:ph type="sldNum" sz="quarter" idx="12"/>
          </p:nvPr>
        </p:nvSpPr>
        <p:spPr/>
        <p:txBody>
          <a:bodyPr/>
          <a:lstStyle/>
          <a:p>
            <a:fld id="{F0061085-053F-4FAA-A165-372DE5260824}" type="slidenum">
              <a:rPr lang="en-US" smtClean="0"/>
              <a:t>‹#›</a:t>
            </a:fld>
            <a:endParaRPr lang="en-US"/>
          </a:p>
        </p:txBody>
      </p:sp>
    </p:spTree>
    <p:extLst>
      <p:ext uri="{BB962C8B-B14F-4D97-AF65-F5344CB8AC3E}">
        <p14:creationId xmlns:p14="http://schemas.microsoft.com/office/powerpoint/2010/main" val="2557048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0D993-0B14-49FF-9A49-871CB13466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A169E0-6B96-447F-9BB5-850D3134A9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F668FA7-5EF1-4F62-B7EA-49512FA4E0C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655232-B0F3-49C0-9BF4-C65054F18F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1CFFE0B-3318-48F1-874C-04A332FB297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766844-623A-4889-80F9-4F4FFEF30161}"/>
              </a:ext>
            </a:extLst>
          </p:cNvPr>
          <p:cNvSpPr>
            <a:spLocks noGrp="1"/>
          </p:cNvSpPr>
          <p:nvPr>
            <p:ph type="dt" sz="half" idx="10"/>
          </p:nvPr>
        </p:nvSpPr>
        <p:spPr/>
        <p:txBody>
          <a:bodyPr/>
          <a:lstStyle/>
          <a:p>
            <a:fld id="{0E471060-0641-43B8-9952-273E44B2D456}" type="datetimeFigureOut">
              <a:rPr lang="en-US" smtClean="0"/>
              <a:t>3/1/2019</a:t>
            </a:fld>
            <a:endParaRPr lang="en-US"/>
          </a:p>
        </p:txBody>
      </p:sp>
      <p:sp>
        <p:nvSpPr>
          <p:cNvPr id="8" name="Footer Placeholder 7">
            <a:extLst>
              <a:ext uri="{FF2B5EF4-FFF2-40B4-BE49-F238E27FC236}">
                <a16:creationId xmlns:a16="http://schemas.microsoft.com/office/drawing/2014/main" id="{8EB27D2D-D58A-441C-967C-951AA2B28CD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20A2E6-5957-4FF7-B8BA-D4C77487EDAF}"/>
              </a:ext>
            </a:extLst>
          </p:cNvPr>
          <p:cNvSpPr>
            <a:spLocks noGrp="1"/>
          </p:cNvSpPr>
          <p:nvPr>
            <p:ph type="sldNum" sz="quarter" idx="12"/>
          </p:nvPr>
        </p:nvSpPr>
        <p:spPr/>
        <p:txBody>
          <a:bodyPr/>
          <a:lstStyle/>
          <a:p>
            <a:fld id="{F0061085-053F-4FAA-A165-372DE5260824}" type="slidenum">
              <a:rPr lang="en-US" smtClean="0"/>
              <a:t>‹#›</a:t>
            </a:fld>
            <a:endParaRPr lang="en-US"/>
          </a:p>
        </p:txBody>
      </p:sp>
    </p:spTree>
    <p:extLst>
      <p:ext uri="{BB962C8B-B14F-4D97-AF65-F5344CB8AC3E}">
        <p14:creationId xmlns:p14="http://schemas.microsoft.com/office/powerpoint/2010/main" val="129610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4C90A-4A61-4D29-81D0-726578A81A4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AF3D32-BAD7-42B8-831D-7E832A208D77}"/>
              </a:ext>
            </a:extLst>
          </p:cNvPr>
          <p:cNvSpPr>
            <a:spLocks noGrp="1"/>
          </p:cNvSpPr>
          <p:nvPr>
            <p:ph type="dt" sz="half" idx="10"/>
          </p:nvPr>
        </p:nvSpPr>
        <p:spPr/>
        <p:txBody>
          <a:bodyPr/>
          <a:lstStyle/>
          <a:p>
            <a:fld id="{0E471060-0641-43B8-9952-273E44B2D456}" type="datetimeFigureOut">
              <a:rPr lang="en-US" smtClean="0"/>
              <a:t>3/1/2019</a:t>
            </a:fld>
            <a:endParaRPr lang="en-US"/>
          </a:p>
        </p:txBody>
      </p:sp>
      <p:sp>
        <p:nvSpPr>
          <p:cNvPr id="4" name="Footer Placeholder 3">
            <a:extLst>
              <a:ext uri="{FF2B5EF4-FFF2-40B4-BE49-F238E27FC236}">
                <a16:creationId xmlns:a16="http://schemas.microsoft.com/office/drawing/2014/main" id="{108E1D51-8C0C-489D-A0FD-8E7C8ADA403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5B592C-9C81-4AC7-8555-A8766F0C8B34}"/>
              </a:ext>
            </a:extLst>
          </p:cNvPr>
          <p:cNvSpPr>
            <a:spLocks noGrp="1"/>
          </p:cNvSpPr>
          <p:nvPr>
            <p:ph type="sldNum" sz="quarter" idx="12"/>
          </p:nvPr>
        </p:nvSpPr>
        <p:spPr/>
        <p:txBody>
          <a:bodyPr/>
          <a:lstStyle/>
          <a:p>
            <a:fld id="{F0061085-053F-4FAA-A165-372DE5260824}" type="slidenum">
              <a:rPr lang="en-US" smtClean="0"/>
              <a:t>‹#›</a:t>
            </a:fld>
            <a:endParaRPr lang="en-US"/>
          </a:p>
        </p:txBody>
      </p:sp>
    </p:spTree>
    <p:extLst>
      <p:ext uri="{BB962C8B-B14F-4D97-AF65-F5344CB8AC3E}">
        <p14:creationId xmlns:p14="http://schemas.microsoft.com/office/powerpoint/2010/main" val="205681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7955CD-5575-4372-A945-B359158CBFCD}"/>
              </a:ext>
            </a:extLst>
          </p:cNvPr>
          <p:cNvSpPr>
            <a:spLocks noGrp="1"/>
          </p:cNvSpPr>
          <p:nvPr>
            <p:ph type="dt" sz="half" idx="10"/>
          </p:nvPr>
        </p:nvSpPr>
        <p:spPr/>
        <p:txBody>
          <a:bodyPr/>
          <a:lstStyle/>
          <a:p>
            <a:fld id="{0E471060-0641-43B8-9952-273E44B2D456}" type="datetimeFigureOut">
              <a:rPr lang="en-US" smtClean="0"/>
              <a:t>3/1/2019</a:t>
            </a:fld>
            <a:endParaRPr lang="en-US"/>
          </a:p>
        </p:txBody>
      </p:sp>
      <p:sp>
        <p:nvSpPr>
          <p:cNvPr id="3" name="Footer Placeholder 2">
            <a:extLst>
              <a:ext uri="{FF2B5EF4-FFF2-40B4-BE49-F238E27FC236}">
                <a16:creationId xmlns:a16="http://schemas.microsoft.com/office/drawing/2014/main" id="{6397F5BC-A9BB-4F8A-80DF-9AD7CDF672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B83714-EF68-4E3C-B17F-E104DFC7744A}"/>
              </a:ext>
            </a:extLst>
          </p:cNvPr>
          <p:cNvSpPr>
            <a:spLocks noGrp="1"/>
          </p:cNvSpPr>
          <p:nvPr>
            <p:ph type="sldNum" sz="quarter" idx="12"/>
          </p:nvPr>
        </p:nvSpPr>
        <p:spPr/>
        <p:txBody>
          <a:bodyPr/>
          <a:lstStyle/>
          <a:p>
            <a:fld id="{F0061085-053F-4FAA-A165-372DE5260824}" type="slidenum">
              <a:rPr lang="en-US" smtClean="0"/>
              <a:t>‹#›</a:t>
            </a:fld>
            <a:endParaRPr lang="en-US"/>
          </a:p>
        </p:txBody>
      </p:sp>
    </p:spTree>
    <p:extLst>
      <p:ext uri="{BB962C8B-B14F-4D97-AF65-F5344CB8AC3E}">
        <p14:creationId xmlns:p14="http://schemas.microsoft.com/office/powerpoint/2010/main" val="2258515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3CDF0-E553-4C7B-BA97-15400DB32F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CC86F3-B743-4300-9CD8-7D7F4D5F96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68E357-8ADE-4795-9606-B8D5D13E81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C49BAD8-ABFB-4488-9A18-3312E4B338FE}"/>
              </a:ext>
            </a:extLst>
          </p:cNvPr>
          <p:cNvSpPr>
            <a:spLocks noGrp="1"/>
          </p:cNvSpPr>
          <p:nvPr>
            <p:ph type="dt" sz="half" idx="10"/>
          </p:nvPr>
        </p:nvSpPr>
        <p:spPr/>
        <p:txBody>
          <a:bodyPr/>
          <a:lstStyle/>
          <a:p>
            <a:fld id="{0E471060-0641-43B8-9952-273E44B2D456}" type="datetimeFigureOut">
              <a:rPr lang="en-US" smtClean="0"/>
              <a:t>3/1/2019</a:t>
            </a:fld>
            <a:endParaRPr lang="en-US"/>
          </a:p>
        </p:txBody>
      </p:sp>
      <p:sp>
        <p:nvSpPr>
          <p:cNvPr id="6" name="Footer Placeholder 5">
            <a:extLst>
              <a:ext uri="{FF2B5EF4-FFF2-40B4-BE49-F238E27FC236}">
                <a16:creationId xmlns:a16="http://schemas.microsoft.com/office/drawing/2014/main" id="{F8F53F7A-863C-43C8-A811-B4E70885AA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FAAA23-378A-4B12-AF94-59BD47219E70}"/>
              </a:ext>
            </a:extLst>
          </p:cNvPr>
          <p:cNvSpPr>
            <a:spLocks noGrp="1"/>
          </p:cNvSpPr>
          <p:nvPr>
            <p:ph type="sldNum" sz="quarter" idx="12"/>
          </p:nvPr>
        </p:nvSpPr>
        <p:spPr/>
        <p:txBody>
          <a:bodyPr/>
          <a:lstStyle/>
          <a:p>
            <a:fld id="{F0061085-053F-4FAA-A165-372DE5260824}" type="slidenum">
              <a:rPr lang="en-US" smtClean="0"/>
              <a:t>‹#›</a:t>
            </a:fld>
            <a:endParaRPr lang="en-US"/>
          </a:p>
        </p:txBody>
      </p:sp>
    </p:spTree>
    <p:extLst>
      <p:ext uri="{BB962C8B-B14F-4D97-AF65-F5344CB8AC3E}">
        <p14:creationId xmlns:p14="http://schemas.microsoft.com/office/powerpoint/2010/main" val="3920712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2F507-1E6E-4E9B-ABDF-05B7375C1A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8040C2-7C97-4B83-B1BB-E33A0F4213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2609B25-1B29-4D70-8182-7E0681B25A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344AE16-56D1-4F46-ACA9-212E05927FC2}"/>
              </a:ext>
            </a:extLst>
          </p:cNvPr>
          <p:cNvSpPr>
            <a:spLocks noGrp="1"/>
          </p:cNvSpPr>
          <p:nvPr>
            <p:ph type="dt" sz="half" idx="10"/>
          </p:nvPr>
        </p:nvSpPr>
        <p:spPr/>
        <p:txBody>
          <a:bodyPr/>
          <a:lstStyle/>
          <a:p>
            <a:fld id="{0E471060-0641-43B8-9952-273E44B2D456}" type="datetimeFigureOut">
              <a:rPr lang="en-US" smtClean="0"/>
              <a:t>3/1/2019</a:t>
            </a:fld>
            <a:endParaRPr lang="en-US"/>
          </a:p>
        </p:txBody>
      </p:sp>
      <p:sp>
        <p:nvSpPr>
          <p:cNvPr id="6" name="Footer Placeholder 5">
            <a:extLst>
              <a:ext uri="{FF2B5EF4-FFF2-40B4-BE49-F238E27FC236}">
                <a16:creationId xmlns:a16="http://schemas.microsoft.com/office/drawing/2014/main" id="{0ED44F6C-9FB4-43B0-8C41-5A63D1CE55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BF7B20-5241-4A4B-A48B-9F027A68D4E2}"/>
              </a:ext>
            </a:extLst>
          </p:cNvPr>
          <p:cNvSpPr>
            <a:spLocks noGrp="1"/>
          </p:cNvSpPr>
          <p:nvPr>
            <p:ph type="sldNum" sz="quarter" idx="12"/>
          </p:nvPr>
        </p:nvSpPr>
        <p:spPr/>
        <p:txBody>
          <a:bodyPr/>
          <a:lstStyle/>
          <a:p>
            <a:fld id="{F0061085-053F-4FAA-A165-372DE5260824}" type="slidenum">
              <a:rPr lang="en-US" smtClean="0"/>
              <a:t>‹#›</a:t>
            </a:fld>
            <a:endParaRPr lang="en-US"/>
          </a:p>
        </p:txBody>
      </p:sp>
    </p:spTree>
    <p:extLst>
      <p:ext uri="{BB962C8B-B14F-4D97-AF65-F5344CB8AC3E}">
        <p14:creationId xmlns:p14="http://schemas.microsoft.com/office/powerpoint/2010/main" val="3131331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B821A-8497-4CA6-8D66-F958355FBA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561F92-57F4-45A3-8198-0A1C3C4DB6B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448E19-DA50-40E2-9031-C9E43FB22183}"/>
              </a:ext>
            </a:extLst>
          </p:cNvPr>
          <p:cNvSpPr>
            <a:spLocks noGrp="1"/>
          </p:cNvSpPr>
          <p:nvPr>
            <p:ph type="dt" sz="half" idx="10"/>
          </p:nvPr>
        </p:nvSpPr>
        <p:spPr/>
        <p:txBody>
          <a:bodyPr/>
          <a:lstStyle/>
          <a:p>
            <a:fld id="{0E471060-0641-43B8-9952-273E44B2D456}" type="datetimeFigureOut">
              <a:rPr lang="en-US" smtClean="0"/>
              <a:t>3/1/2019</a:t>
            </a:fld>
            <a:endParaRPr lang="en-US"/>
          </a:p>
        </p:txBody>
      </p:sp>
      <p:sp>
        <p:nvSpPr>
          <p:cNvPr id="5" name="Footer Placeholder 4">
            <a:extLst>
              <a:ext uri="{FF2B5EF4-FFF2-40B4-BE49-F238E27FC236}">
                <a16:creationId xmlns:a16="http://schemas.microsoft.com/office/drawing/2014/main" id="{1FA26F29-B2D3-4EEA-8EF6-3C2DB3161F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CEFE23-6C5D-4399-B046-B8DD56328006}"/>
              </a:ext>
            </a:extLst>
          </p:cNvPr>
          <p:cNvSpPr>
            <a:spLocks noGrp="1"/>
          </p:cNvSpPr>
          <p:nvPr>
            <p:ph type="sldNum" sz="quarter" idx="12"/>
          </p:nvPr>
        </p:nvSpPr>
        <p:spPr/>
        <p:txBody>
          <a:bodyPr/>
          <a:lstStyle/>
          <a:p>
            <a:fld id="{F0061085-053F-4FAA-A165-372DE5260824}" type="slidenum">
              <a:rPr lang="en-US" smtClean="0"/>
              <a:t>‹#›</a:t>
            </a:fld>
            <a:endParaRPr lang="en-US"/>
          </a:p>
        </p:txBody>
      </p:sp>
    </p:spTree>
    <p:extLst>
      <p:ext uri="{BB962C8B-B14F-4D97-AF65-F5344CB8AC3E}">
        <p14:creationId xmlns:p14="http://schemas.microsoft.com/office/powerpoint/2010/main" val="3625732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597B67-5565-4ED6-B72F-21871AC3C3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97A77A-F064-4D64-BB7F-0A1298E4783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651EC6-6C60-4054-966C-0F5F5C4B1CCE}"/>
              </a:ext>
            </a:extLst>
          </p:cNvPr>
          <p:cNvSpPr>
            <a:spLocks noGrp="1"/>
          </p:cNvSpPr>
          <p:nvPr>
            <p:ph type="dt" sz="half" idx="10"/>
          </p:nvPr>
        </p:nvSpPr>
        <p:spPr/>
        <p:txBody>
          <a:bodyPr/>
          <a:lstStyle/>
          <a:p>
            <a:fld id="{0E471060-0641-43B8-9952-273E44B2D456}" type="datetimeFigureOut">
              <a:rPr lang="en-US" smtClean="0"/>
              <a:t>3/1/2019</a:t>
            </a:fld>
            <a:endParaRPr lang="en-US"/>
          </a:p>
        </p:txBody>
      </p:sp>
      <p:sp>
        <p:nvSpPr>
          <p:cNvPr id="5" name="Footer Placeholder 4">
            <a:extLst>
              <a:ext uri="{FF2B5EF4-FFF2-40B4-BE49-F238E27FC236}">
                <a16:creationId xmlns:a16="http://schemas.microsoft.com/office/drawing/2014/main" id="{A6ADB37D-D145-4472-A05E-AB9C198C1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6F0DA9-261C-43F1-ADFF-85C5C7508187}"/>
              </a:ext>
            </a:extLst>
          </p:cNvPr>
          <p:cNvSpPr>
            <a:spLocks noGrp="1"/>
          </p:cNvSpPr>
          <p:nvPr>
            <p:ph type="sldNum" sz="quarter" idx="12"/>
          </p:nvPr>
        </p:nvSpPr>
        <p:spPr/>
        <p:txBody>
          <a:bodyPr/>
          <a:lstStyle/>
          <a:p>
            <a:fld id="{F0061085-053F-4FAA-A165-372DE5260824}" type="slidenum">
              <a:rPr lang="en-US" smtClean="0"/>
              <a:t>‹#›</a:t>
            </a:fld>
            <a:endParaRPr lang="en-US"/>
          </a:p>
        </p:txBody>
      </p:sp>
    </p:spTree>
    <p:extLst>
      <p:ext uri="{BB962C8B-B14F-4D97-AF65-F5344CB8AC3E}">
        <p14:creationId xmlns:p14="http://schemas.microsoft.com/office/powerpoint/2010/main" val="3047357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3E0990-7785-4903-9228-D71C2940DE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37B8D-C593-4AA7-9F3E-39F7990069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934490-A4F2-4B95-939A-8D6F2475B4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471060-0641-43B8-9952-273E44B2D456}" type="datetimeFigureOut">
              <a:rPr lang="en-US" smtClean="0"/>
              <a:t>3/1/2019</a:t>
            </a:fld>
            <a:endParaRPr lang="en-US"/>
          </a:p>
        </p:txBody>
      </p:sp>
      <p:sp>
        <p:nvSpPr>
          <p:cNvPr id="5" name="Footer Placeholder 4">
            <a:extLst>
              <a:ext uri="{FF2B5EF4-FFF2-40B4-BE49-F238E27FC236}">
                <a16:creationId xmlns:a16="http://schemas.microsoft.com/office/drawing/2014/main" id="{EC7A31CD-3D0A-409A-BC32-54DA23475D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E113584-67CB-4065-A8B1-70CABF16A4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061085-053F-4FAA-A165-372DE5260824}" type="slidenum">
              <a:rPr lang="en-US" smtClean="0"/>
              <a:t>‹#›</a:t>
            </a:fld>
            <a:endParaRPr lang="en-US"/>
          </a:p>
        </p:txBody>
      </p:sp>
    </p:spTree>
    <p:extLst>
      <p:ext uri="{BB962C8B-B14F-4D97-AF65-F5344CB8AC3E}">
        <p14:creationId xmlns:p14="http://schemas.microsoft.com/office/powerpoint/2010/main" val="2966429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health.gov/dietaryguidelines/2015/guidelines/chapter-2/current-eating-patterns-in-the-united-states/" TargetMode="External"/><Relationship Id="rId2" Type="http://schemas.openxmlformats.org/officeDocument/2006/relationships/hyperlink" Target="https://www.medicinenet.com/food_recipes_meal_prep_tips-tricks/article.htm?ecd_mnl_spc_06081" TargetMode="External"/><Relationship Id="rId1" Type="http://schemas.openxmlformats.org/officeDocument/2006/relationships/slideLayout" Target="../slideLayouts/slideLayout2.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red apple sitting on a table&#10;&#10;Description generated with high confidence">
            <a:extLst>
              <a:ext uri="{FF2B5EF4-FFF2-40B4-BE49-F238E27FC236}">
                <a16:creationId xmlns:a16="http://schemas.microsoft.com/office/drawing/2014/main" id="{FFACDE1C-C144-4433-8533-63BBBD097FEB}"/>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21877" b="28763"/>
          <a:stretch/>
        </p:blipFill>
        <p:spPr>
          <a:xfrm>
            <a:off x="20" y="1"/>
            <a:ext cx="12191980" cy="6857999"/>
          </a:xfrm>
          <a:prstGeom prst="rect">
            <a:avLst/>
          </a:prstGeom>
        </p:spPr>
      </p:pic>
      <p:sp>
        <p:nvSpPr>
          <p:cNvPr id="2" name="Title 1">
            <a:extLst>
              <a:ext uri="{FF2B5EF4-FFF2-40B4-BE49-F238E27FC236}">
                <a16:creationId xmlns:a16="http://schemas.microsoft.com/office/drawing/2014/main" id="{338D28E1-F460-463E-9402-B0259BBADF6E}"/>
              </a:ext>
            </a:extLst>
          </p:cNvPr>
          <p:cNvSpPr>
            <a:spLocks noGrp="1"/>
          </p:cNvSpPr>
          <p:nvPr>
            <p:ph type="ctrTitle"/>
          </p:nvPr>
        </p:nvSpPr>
        <p:spPr>
          <a:xfrm>
            <a:off x="1524000" y="1122362"/>
            <a:ext cx="9144000" cy="2900518"/>
          </a:xfrm>
        </p:spPr>
        <p:txBody>
          <a:bodyPr>
            <a:normAutofit/>
          </a:bodyPr>
          <a:lstStyle/>
          <a:p>
            <a:r>
              <a:rPr lang="en-US">
                <a:solidFill>
                  <a:srgbClr val="FFFFFF"/>
                </a:solidFill>
              </a:rPr>
              <a:t>Nutrition Basics</a:t>
            </a:r>
          </a:p>
        </p:txBody>
      </p:sp>
      <p:sp>
        <p:nvSpPr>
          <p:cNvPr id="3" name="Subtitle 2">
            <a:extLst>
              <a:ext uri="{FF2B5EF4-FFF2-40B4-BE49-F238E27FC236}">
                <a16:creationId xmlns:a16="http://schemas.microsoft.com/office/drawing/2014/main" id="{847322DB-06E2-4338-8726-A1797AE29DD9}"/>
              </a:ext>
            </a:extLst>
          </p:cNvPr>
          <p:cNvSpPr>
            <a:spLocks noGrp="1"/>
          </p:cNvSpPr>
          <p:nvPr>
            <p:ph type="subTitle" idx="1"/>
          </p:nvPr>
        </p:nvSpPr>
        <p:spPr>
          <a:xfrm>
            <a:off x="1524000" y="4159404"/>
            <a:ext cx="9144000" cy="1098395"/>
          </a:xfrm>
        </p:spPr>
        <p:txBody>
          <a:bodyPr>
            <a:noAutofit/>
          </a:bodyPr>
          <a:lstStyle/>
          <a:p>
            <a:r>
              <a:rPr lang="en-US" dirty="0">
                <a:solidFill>
                  <a:srgbClr val="FFFFFF"/>
                </a:solidFill>
              </a:rPr>
              <a:t>Gilbert Nelson</a:t>
            </a:r>
          </a:p>
          <a:p>
            <a:r>
              <a:rPr lang="en-US" dirty="0">
                <a:solidFill>
                  <a:srgbClr val="FFFFFF"/>
                </a:solidFill>
              </a:rPr>
              <a:t>HW499-01: Bachelor’s Capstone in Health and Wellness</a:t>
            </a:r>
          </a:p>
          <a:p>
            <a:r>
              <a:rPr lang="en-US" dirty="0">
                <a:solidFill>
                  <a:srgbClr val="FFFFFF"/>
                </a:solidFill>
              </a:rPr>
              <a:t>Purdue University Global</a:t>
            </a:r>
          </a:p>
        </p:txBody>
      </p:sp>
    </p:spTree>
    <p:extLst>
      <p:ext uri="{BB962C8B-B14F-4D97-AF65-F5344CB8AC3E}">
        <p14:creationId xmlns:p14="http://schemas.microsoft.com/office/powerpoint/2010/main" val="10307778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A300D-CE8A-44A4-87BD-B1AC3AE35AFC}"/>
              </a:ext>
            </a:extLst>
          </p:cNvPr>
          <p:cNvSpPr>
            <a:spLocks noGrp="1"/>
          </p:cNvSpPr>
          <p:nvPr>
            <p:ph type="title"/>
          </p:nvPr>
        </p:nvSpPr>
        <p:spPr>
          <a:xfrm>
            <a:off x="762001" y="803325"/>
            <a:ext cx="5314536" cy="1325563"/>
          </a:xfrm>
        </p:spPr>
        <p:txBody>
          <a:bodyPr>
            <a:normAutofit/>
          </a:bodyPr>
          <a:lstStyle/>
          <a:p>
            <a:r>
              <a:rPr lang="en-US"/>
              <a:t>Contents</a:t>
            </a:r>
          </a:p>
        </p:txBody>
      </p:sp>
      <p:sp>
        <p:nvSpPr>
          <p:cNvPr id="3" name="Content Placeholder 2">
            <a:extLst>
              <a:ext uri="{FF2B5EF4-FFF2-40B4-BE49-F238E27FC236}">
                <a16:creationId xmlns:a16="http://schemas.microsoft.com/office/drawing/2014/main" id="{C334C9CD-DB6E-4F5E-9901-D64479CA83B6}"/>
              </a:ext>
            </a:extLst>
          </p:cNvPr>
          <p:cNvSpPr>
            <a:spLocks noGrp="1"/>
          </p:cNvSpPr>
          <p:nvPr>
            <p:ph idx="1"/>
          </p:nvPr>
        </p:nvSpPr>
        <p:spPr>
          <a:xfrm>
            <a:off x="762000" y="2279018"/>
            <a:ext cx="5314543" cy="3375920"/>
          </a:xfrm>
        </p:spPr>
        <p:txBody>
          <a:bodyPr anchor="t">
            <a:normAutofit lnSpcReduction="10000"/>
          </a:bodyPr>
          <a:lstStyle/>
          <a:p>
            <a:r>
              <a:rPr lang="en-US" sz="2400" dirty="0"/>
              <a:t>Defining Nutrition</a:t>
            </a:r>
          </a:p>
          <a:p>
            <a:r>
              <a:rPr lang="en-US" sz="2400" dirty="0"/>
              <a:t>Macronutrients</a:t>
            </a:r>
          </a:p>
          <a:p>
            <a:r>
              <a:rPr lang="en-US" sz="2400" dirty="0"/>
              <a:t>Micronutrients</a:t>
            </a:r>
          </a:p>
          <a:p>
            <a:r>
              <a:rPr lang="en-US" sz="2400" dirty="0"/>
              <a:t>Water</a:t>
            </a:r>
          </a:p>
          <a:p>
            <a:r>
              <a:rPr lang="en-US" sz="2400" dirty="0"/>
              <a:t>Improving Nutrition</a:t>
            </a:r>
          </a:p>
          <a:p>
            <a:r>
              <a:rPr lang="en-US" sz="2400" dirty="0"/>
              <a:t>Stress and Nutrition</a:t>
            </a:r>
          </a:p>
          <a:p>
            <a:r>
              <a:rPr lang="en-US" sz="2400" dirty="0"/>
              <a:t>Health and Nutrition</a:t>
            </a:r>
          </a:p>
          <a:p>
            <a:r>
              <a:rPr lang="en-US" sz="2400" dirty="0"/>
              <a:t>References</a:t>
            </a:r>
          </a:p>
          <a:p>
            <a:pPr marL="0" indent="0">
              <a:buNone/>
            </a:pPr>
            <a:endParaRPr lang="en-US" sz="1800" dirty="0"/>
          </a:p>
        </p:txBody>
      </p:sp>
      <p:sp>
        <p:nvSpPr>
          <p:cNvPr id="17" name="Freeform: Shape 16">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food in a pan&#10;&#10;Description generated with very high confidence">
            <a:extLst>
              <a:ext uri="{FF2B5EF4-FFF2-40B4-BE49-F238E27FC236}">
                <a16:creationId xmlns:a16="http://schemas.microsoft.com/office/drawing/2014/main" id="{6C53CA89-ADCD-4B87-A9D9-128A90BAD5C2}"/>
              </a:ext>
            </a:extLst>
          </p:cNvPr>
          <p:cNvPicPr>
            <a:picLocks noChangeAspect="1"/>
          </p:cNvPicPr>
          <p:nvPr/>
        </p:nvPicPr>
        <p:blipFill rotWithShape="1">
          <a:blip r:embed="rId2">
            <a:extLst>
              <a:ext uri="{28A0092B-C50C-407E-A947-70E740481C1C}">
                <a14:useLocalDpi xmlns:a14="http://schemas.microsoft.com/office/drawing/2010/main" val="0"/>
              </a:ext>
            </a:extLst>
          </a:blip>
          <a:srcRect r="8822"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45232140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1657-08C4-4693-A0CC-A11433CF8168}"/>
              </a:ext>
            </a:extLst>
          </p:cNvPr>
          <p:cNvSpPr>
            <a:spLocks noGrp="1"/>
          </p:cNvSpPr>
          <p:nvPr>
            <p:ph type="title"/>
          </p:nvPr>
        </p:nvSpPr>
        <p:spPr>
          <a:xfrm>
            <a:off x="762001" y="803325"/>
            <a:ext cx="5314536" cy="1325563"/>
          </a:xfrm>
        </p:spPr>
        <p:txBody>
          <a:bodyPr>
            <a:normAutofit/>
          </a:bodyPr>
          <a:lstStyle/>
          <a:p>
            <a:r>
              <a:rPr lang="en-US"/>
              <a:t>Defining Nutrition</a:t>
            </a:r>
          </a:p>
        </p:txBody>
      </p:sp>
      <p:sp>
        <p:nvSpPr>
          <p:cNvPr id="3" name="Content Placeholder 2">
            <a:extLst>
              <a:ext uri="{FF2B5EF4-FFF2-40B4-BE49-F238E27FC236}">
                <a16:creationId xmlns:a16="http://schemas.microsoft.com/office/drawing/2014/main" id="{9D9C3754-06E7-423A-A4AA-DD404B9DA91C}"/>
              </a:ext>
            </a:extLst>
          </p:cNvPr>
          <p:cNvSpPr>
            <a:spLocks noGrp="1"/>
          </p:cNvSpPr>
          <p:nvPr>
            <p:ph idx="1"/>
          </p:nvPr>
        </p:nvSpPr>
        <p:spPr>
          <a:xfrm>
            <a:off x="762000" y="2279018"/>
            <a:ext cx="5314543" cy="3375920"/>
          </a:xfrm>
        </p:spPr>
        <p:txBody>
          <a:bodyPr anchor="t">
            <a:normAutofit/>
          </a:bodyPr>
          <a:lstStyle/>
          <a:p>
            <a:r>
              <a:rPr lang="en-US" sz="2400" dirty="0"/>
              <a:t>Fuel</a:t>
            </a:r>
          </a:p>
          <a:p>
            <a:endParaRPr lang="en-US" sz="2400" dirty="0"/>
          </a:p>
          <a:p>
            <a:r>
              <a:rPr lang="en-US" sz="2400" dirty="0"/>
              <a:t>Standards</a:t>
            </a:r>
          </a:p>
          <a:p>
            <a:endParaRPr lang="en-US" sz="2400" dirty="0"/>
          </a:p>
          <a:p>
            <a:r>
              <a:rPr lang="en-US" sz="2400" dirty="0"/>
              <a:t>Good nutrition</a:t>
            </a:r>
          </a:p>
          <a:p>
            <a:endParaRPr lang="en-US" sz="2400" dirty="0"/>
          </a:p>
          <a:p>
            <a:r>
              <a:rPr lang="en-US" sz="2400" dirty="0"/>
              <a:t>Current Trends</a:t>
            </a:r>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p:txBody>
      </p:sp>
      <p:sp>
        <p:nvSpPr>
          <p:cNvPr id="24" name="Freeform: Shape 23">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plate of food on a table&#10;&#10;Description generated with very high confidence">
            <a:extLst>
              <a:ext uri="{FF2B5EF4-FFF2-40B4-BE49-F238E27FC236}">
                <a16:creationId xmlns:a16="http://schemas.microsoft.com/office/drawing/2014/main" id="{5C97B79E-B7C0-4A33-B8DB-F5F43C54ADB1}"/>
              </a:ext>
            </a:extLst>
          </p:cNvPr>
          <p:cNvPicPr>
            <a:picLocks noChangeAspect="1"/>
          </p:cNvPicPr>
          <p:nvPr/>
        </p:nvPicPr>
        <p:blipFill rotWithShape="1">
          <a:blip r:embed="rId3">
            <a:extLst>
              <a:ext uri="{28A0092B-C50C-407E-A947-70E740481C1C}">
                <a14:useLocalDpi xmlns:a14="http://schemas.microsoft.com/office/drawing/2010/main" val="0"/>
              </a:ext>
            </a:extLst>
          </a:blip>
          <a:srcRect l="11066" r="7376" b="-1"/>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34943778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15C3-BA17-46F5-B809-A7222BE615E7}"/>
              </a:ext>
            </a:extLst>
          </p:cNvPr>
          <p:cNvSpPr>
            <a:spLocks noGrp="1"/>
          </p:cNvSpPr>
          <p:nvPr>
            <p:ph type="title"/>
          </p:nvPr>
        </p:nvSpPr>
        <p:spPr>
          <a:xfrm>
            <a:off x="762001" y="803325"/>
            <a:ext cx="5314536" cy="1325563"/>
          </a:xfrm>
        </p:spPr>
        <p:txBody>
          <a:bodyPr>
            <a:normAutofit/>
          </a:bodyPr>
          <a:lstStyle/>
          <a:p>
            <a:r>
              <a:rPr lang="en-US"/>
              <a:t>Macronutrients</a:t>
            </a:r>
          </a:p>
        </p:txBody>
      </p:sp>
      <p:sp>
        <p:nvSpPr>
          <p:cNvPr id="3" name="Content Placeholder 2">
            <a:extLst>
              <a:ext uri="{FF2B5EF4-FFF2-40B4-BE49-F238E27FC236}">
                <a16:creationId xmlns:a16="http://schemas.microsoft.com/office/drawing/2014/main" id="{B4B04175-436C-4F7C-A328-95516A8F5893}"/>
              </a:ext>
            </a:extLst>
          </p:cNvPr>
          <p:cNvSpPr>
            <a:spLocks noGrp="1"/>
          </p:cNvSpPr>
          <p:nvPr>
            <p:ph idx="1"/>
          </p:nvPr>
        </p:nvSpPr>
        <p:spPr>
          <a:xfrm>
            <a:off x="762000" y="2279018"/>
            <a:ext cx="5314543" cy="3375920"/>
          </a:xfrm>
        </p:spPr>
        <p:txBody>
          <a:bodyPr anchor="t">
            <a:normAutofit/>
          </a:bodyPr>
          <a:lstStyle/>
          <a:p>
            <a:r>
              <a:rPr lang="en-US" sz="2400" dirty="0"/>
              <a:t>Protein</a:t>
            </a:r>
          </a:p>
          <a:p>
            <a:endParaRPr lang="en-US" sz="2400" dirty="0"/>
          </a:p>
          <a:p>
            <a:r>
              <a:rPr lang="en-US" sz="2400" dirty="0"/>
              <a:t>Carbohydrates</a:t>
            </a:r>
          </a:p>
          <a:p>
            <a:endParaRPr lang="en-US" sz="2400" dirty="0"/>
          </a:p>
          <a:p>
            <a:r>
              <a:rPr lang="en-US" sz="2400" dirty="0"/>
              <a:t>Fats</a:t>
            </a:r>
          </a:p>
        </p:txBody>
      </p:sp>
      <p:sp>
        <p:nvSpPr>
          <p:cNvPr id="24" name="Freeform: Shape 23">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white plate topped with meat and vegetables&#10;&#10;Description generated with very high confidence">
            <a:extLst>
              <a:ext uri="{FF2B5EF4-FFF2-40B4-BE49-F238E27FC236}">
                <a16:creationId xmlns:a16="http://schemas.microsoft.com/office/drawing/2014/main" id="{B2645A41-F398-4904-BFCC-279CF3BF41F9}"/>
              </a:ext>
            </a:extLst>
          </p:cNvPr>
          <p:cNvPicPr>
            <a:picLocks noChangeAspect="1"/>
          </p:cNvPicPr>
          <p:nvPr/>
        </p:nvPicPr>
        <p:blipFill rotWithShape="1">
          <a:blip r:embed="rId3">
            <a:extLst>
              <a:ext uri="{28A0092B-C50C-407E-A947-70E740481C1C}">
                <a14:useLocalDpi xmlns:a14="http://schemas.microsoft.com/office/drawing/2010/main" val="0"/>
              </a:ext>
            </a:extLst>
          </a:blip>
          <a:srcRect r="-3" b="14267"/>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24003996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8C6C8-2ADF-4743-83CF-F7200C26D17F}"/>
              </a:ext>
            </a:extLst>
          </p:cNvPr>
          <p:cNvSpPr>
            <a:spLocks noGrp="1"/>
          </p:cNvSpPr>
          <p:nvPr>
            <p:ph type="title"/>
          </p:nvPr>
        </p:nvSpPr>
        <p:spPr>
          <a:xfrm>
            <a:off x="762001" y="803325"/>
            <a:ext cx="5314536" cy="1325563"/>
          </a:xfrm>
        </p:spPr>
        <p:txBody>
          <a:bodyPr>
            <a:normAutofit/>
          </a:bodyPr>
          <a:lstStyle/>
          <a:p>
            <a:r>
              <a:rPr lang="en-US"/>
              <a:t>Micronutrients</a:t>
            </a:r>
          </a:p>
        </p:txBody>
      </p:sp>
      <p:sp>
        <p:nvSpPr>
          <p:cNvPr id="3" name="Content Placeholder 2">
            <a:extLst>
              <a:ext uri="{FF2B5EF4-FFF2-40B4-BE49-F238E27FC236}">
                <a16:creationId xmlns:a16="http://schemas.microsoft.com/office/drawing/2014/main" id="{ED31A1A5-68DD-462A-82B7-566BF951042B}"/>
              </a:ext>
            </a:extLst>
          </p:cNvPr>
          <p:cNvSpPr>
            <a:spLocks noGrp="1"/>
          </p:cNvSpPr>
          <p:nvPr>
            <p:ph idx="1"/>
          </p:nvPr>
        </p:nvSpPr>
        <p:spPr>
          <a:xfrm>
            <a:off x="762000" y="2279018"/>
            <a:ext cx="5314543" cy="3375920"/>
          </a:xfrm>
        </p:spPr>
        <p:txBody>
          <a:bodyPr anchor="t">
            <a:normAutofit/>
          </a:bodyPr>
          <a:lstStyle/>
          <a:p>
            <a:r>
              <a:rPr lang="en-US" sz="2400" dirty="0"/>
              <a:t>Vitamins</a:t>
            </a:r>
          </a:p>
          <a:p>
            <a:endParaRPr lang="en-US" sz="2400" dirty="0"/>
          </a:p>
          <a:p>
            <a:r>
              <a:rPr lang="en-US" sz="2400" dirty="0"/>
              <a:t>Minerals</a:t>
            </a:r>
          </a:p>
        </p:txBody>
      </p:sp>
      <p:sp>
        <p:nvSpPr>
          <p:cNvPr id="29" name="Freeform: Shape 2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bowl of food on a plate&#10;&#10;Description generated with very high confidence">
            <a:extLst>
              <a:ext uri="{FF2B5EF4-FFF2-40B4-BE49-F238E27FC236}">
                <a16:creationId xmlns:a16="http://schemas.microsoft.com/office/drawing/2014/main" id="{B8335878-625B-4160-A445-391FDF0BFB18}"/>
              </a:ext>
            </a:extLst>
          </p:cNvPr>
          <p:cNvPicPr>
            <a:picLocks noChangeAspect="1"/>
          </p:cNvPicPr>
          <p:nvPr/>
        </p:nvPicPr>
        <p:blipFill rotWithShape="1">
          <a:blip r:embed="rId3">
            <a:extLst>
              <a:ext uri="{28A0092B-C50C-407E-A947-70E740481C1C}">
                <a14:useLocalDpi xmlns:a14="http://schemas.microsoft.com/office/drawing/2010/main" val="0"/>
              </a:ext>
            </a:extLst>
          </a:blip>
          <a:srcRect r="275"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76313997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D4868-FA16-4DE9-B191-E78C442AF25C}"/>
              </a:ext>
            </a:extLst>
          </p:cNvPr>
          <p:cNvSpPr>
            <a:spLocks noGrp="1"/>
          </p:cNvSpPr>
          <p:nvPr>
            <p:ph type="title"/>
          </p:nvPr>
        </p:nvSpPr>
        <p:spPr>
          <a:xfrm>
            <a:off x="762001" y="803325"/>
            <a:ext cx="5314536" cy="1325563"/>
          </a:xfrm>
        </p:spPr>
        <p:txBody>
          <a:bodyPr>
            <a:normAutofit/>
          </a:bodyPr>
          <a:lstStyle/>
          <a:p>
            <a:r>
              <a:rPr lang="en-US" dirty="0"/>
              <a:t>Water</a:t>
            </a:r>
          </a:p>
        </p:txBody>
      </p:sp>
      <p:sp>
        <p:nvSpPr>
          <p:cNvPr id="3" name="Content Placeholder 2">
            <a:extLst>
              <a:ext uri="{FF2B5EF4-FFF2-40B4-BE49-F238E27FC236}">
                <a16:creationId xmlns:a16="http://schemas.microsoft.com/office/drawing/2014/main" id="{32022963-4B68-4960-B50F-AA4FC2EAE673}"/>
              </a:ext>
            </a:extLst>
          </p:cNvPr>
          <p:cNvSpPr>
            <a:spLocks noGrp="1"/>
          </p:cNvSpPr>
          <p:nvPr>
            <p:ph idx="1"/>
          </p:nvPr>
        </p:nvSpPr>
        <p:spPr>
          <a:xfrm>
            <a:off x="762000" y="2279018"/>
            <a:ext cx="5314543" cy="3375920"/>
          </a:xfrm>
        </p:spPr>
        <p:txBody>
          <a:bodyPr anchor="t">
            <a:normAutofit/>
          </a:bodyPr>
          <a:lstStyle/>
          <a:p>
            <a:r>
              <a:rPr lang="en-US" sz="2400" dirty="0"/>
              <a:t>Functions</a:t>
            </a:r>
          </a:p>
          <a:p>
            <a:endParaRPr lang="en-US" sz="2400" dirty="0"/>
          </a:p>
          <a:p>
            <a:r>
              <a:rPr lang="en-US" sz="2400" dirty="0"/>
              <a:t>Intake</a:t>
            </a:r>
          </a:p>
          <a:p>
            <a:endParaRPr lang="en-US" sz="2400" dirty="0"/>
          </a:p>
          <a:p>
            <a:r>
              <a:rPr lang="en-US" sz="2400" dirty="0"/>
              <a:t>Factors for Increase</a:t>
            </a:r>
          </a:p>
          <a:p>
            <a:endParaRPr lang="en-US" sz="1800" dirty="0"/>
          </a:p>
          <a:p>
            <a:endParaRPr lang="en-US" sz="1800" dirty="0"/>
          </a:p>
          <a:p>
            <a:endParaRPr lang="en-US" sz="1800" dirty="0"/>
          </a:p>
          <a:p>
            <a:pPr marL="0" indent="0">
              <a:buNone/>
            </a:pPr>
            <a:endParaRPr lang="en-US" sz="1800" dirty="0"/>
          </a:p>
        </p:txBody>
      </p:sp>
      <p:sp>
        <p:nvSpPr>
          <p:cNvPr id="33" name="Freeform: Shape 32">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lass of water&#10;&#10;Description generated with very high confidence">
            <a:extLst>
              <a:ext uri="{FF2B5EF4-FFF2-40B4-BE49-F238E27FC236}">
                <a16:creationId xmlns:a16="http://schemas.microsoft.com/office/drawing/2014/main" id="{9BA935DE-FACC-458F-9782-740646D6C292}"/>
              </a:ext>
            </a:extLst>
          </p:cNvPr>
          <p:cNvPicPr>
            <a:picLocks noChangeAspect="1"/>
          </p:cNvPicPr>
          <p:nvPr/>
        </p:nvPicPr>
        <p:blipFill rotWithShape="1">
          <a:blip r:embed="rId3">
            <a:extLst>
              <a:ext uri="{28A0092B-C50C-407E-A947-70E740481C1C}">
                <a14:useLocalDpi xmlns:a14="http://schemas.microsoft.com/office/drawing/2010/main" val="0"/>
              </a:ext>
            </a:extLst>
          </a:blip>
          <a:srcRect l="13162" r="11055" b="-1"/>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6016357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CA5E8-2C34-40A5-95A8-D46CB74A69BA}"/>
              </a:ext>
            </a:extLst>
          </p:cNvPr>
          <p:cNvSpPr>
            <a:spLocks noGrp="1"/>
          </p:cNvSpPr>
          <p:nvPr>
            <p:ph type="title"/>
          </p:nvPr>
        </p:nvSpPr>
        <p:spPr>
          <a:xfrm>
            <a:off x="762001" y="803325"/>
            <a:ext cx="5314536" cy="1325563"/>
          </a:xfrm>
        </p:spPr>
        <p:txBody>
          <a:bodyPr>
            <a:normAutofit/>
          </a:bodyPr>
          <a:lstStyle/>
          <a:p>
            <a:r>
              <a:rPr lang="en-US"/>
              <a:t>Improving Nutrition</a:t>
            </a:r>
          </a:p>
        </p:txBody>
      </p:sp>
      <p:sp>
        <p:nvSpPr>
          <p:cNvPr id="3" name="Content Placeholder 2">
            <a:extLst>
              <a:ext uri="{FF2B5EF4-FFF2-40B4-BE49-F238E27FC236}">
                <a16:creationId xmlns:a16="http://schemas.microsoft.com/office/drawing/2014/main" id="{30095D9A-5DCC-49E9-BE61-EF03AC51F6D6}"/>
              </a:ext>
            </a:extLst>
          </p:cNvPr>
          <p:cNvSpPr>
            <a:spLocks noGrp="1"/>
          </p:cNvSpPr>
          <p:nvPr>
            <p:ph idx="1"/>
          </p:nvPr>
        </p:nvSpPr>
        <p:spPr>
          <a:xfrm>
            <a:off x="762000" y="2279018"/>
            <a:ext cx="5314543" cy="3375920"/>
          </a:xfrm>
        </p:spPr>
        <p:txBody>
          <a:bodyPr anchor="t">
            <a:normAutofit/>
          </a:bodyPr>
          <a:lstStyle/>
          <a:p>
            <a:r>
              <a:rPr lang="en-US" sz="2400" dirty="0"/>
              <a:t>Meal Prep</a:t>
            </a:r>
          </a:p>
          <a:p>
            <a:endParaRPr lang="en-US" sz="2400" dirty="0"/>
          </a:p>
          <a:p>
            <a:r>
              <a:rPr lang="en-US" sz="2400" dirty="0"/>
              <a:t>Balance</a:t>
            </a:r>
          </a:p>
          <a:p>
            <a:endParaRPr lang="en-US" sz="2400" dirty="0"/>
          </a:p>
          <a:p>
            <a:r>
              <a:rPr lang="en-US" sz="2400" dirty="0"/>
              <a:t>Accountability</a:t>
            </a:r>
          </a:p>
          <a:p>
            <a:endParaRPr lang="en-US" sz="2400" dirty="0"/>
          </a:p>
          <a:p>
            <a:r>
              <a:rPr lang="en-US" sz="2400" dirty="0"/>
              <a:t>Consistency</a:t>
            </a:r>
          </a:p>
          <a:p>
            <a:endParaRPr lang="en-US" sz="1800" dirty="0"/>
          </a:p>
          <a:p>
            <a:endParaRPr lang="en-US" sz="1800" dirty="0"/>
          </a:p>
          <a:p>
            <a:endParaRPr lang="en-US" sz="1800" dirty="0"/>
          </a:p>
          <a:p>
            <a:endParaRPr lang="en-US" sz="1800" dirty="0"/>
          </a:p>
        </p:txBody>
      </p:sp>
      <p:sp>
        <p:nvSpPr>
          <p:cNvPr id="24" name="Freeform: Shape 23">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icture containing indoor, sitting, table, citrus&#10;&#10;Description generated with very high confidence">
            <a:extLst>
              <a:ext uri="{FF2B5EF4-FFF2-40B4-BE49-F238E27FC236}">
                <a16:creationId xmlns:a16="http://schemas.microsoft.com/office/drawing/2014/main" id="{33F4AF35-DCEC-4134-906F-FAC10FD81D50}"/>
              </a:ext>
            </a:extLst>
          </p:cNvPr>
          <p:cNvPicPr>
            <a:picLocks noChangeAspect="1"/>
          </p:cNvPicPr>
          <p:nvPr/>
        </p:nvPicPr>
        <p:blipFill rotWithShape="1">
          <a:blip r:embed="rId3">
            <a:extLst>
              <a:ext uri="{28A0092B-C50C-407E-A947-70E740481C1C}">
                <a14:useLocalDpi xmlns:a14="http://schemas.microsoft.com/office/drawing/2010/main" val="0"/>
              </a:ext>
            </a:extLst>
          </a:blip>
          <a:srcRect t="2147" r="3" b="7449"/>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97576250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7C06C-DD3F-4DC5-96A5-FD61285EF77F}"/>
              </a:ext>
            </a:extLst>
          </p:cNvPr>
          <p:cNvSpPr>
            <a:spLocks noGrp="1"/>
          </p:cNvSpPr>
          <p:nvPr>
            <p:ph type="title"/>
          </p:nvPr>
        </p:nvSpPr>
        <p:spPr>
          <a:xfrm>
            <a:off x="762001" y="803325"/>
            <a:ext cx="5314536" cy="1325563"/>
          </a:xfrm>
        </p:spPr>
        <p:txBody>
          <a:bodyPr>
            <a:normAutofit/>
          </a:bodyPr>
          <a:lstStyle/>
          <a:p>
            <a:r>
              <a:rPr lang="en-US"/>
              <a:t>Stress and Nutrition</a:t>
            </a:r>
          </a:p>
        </p:txBody>
      </p:sp>
      <p:sp>
        <p:nvSpPr>
          <p:cNvPr id="3" name="Content Placeholder 2">
            <a:extLst>
              <a:ext uri="{FF2B5EF4-FFF2-40B4-BE49-F238E27FC236}">
                <a16:creationId xmlns:a16="http://schemas.microsoft.com/office/drawing/2014/main" id="{82033A52-0C54-4F1D-8A32-D53FBC912CB0}"/>
              </a:ext>
            </a:extLst>
          </p:cNvPr>
          <p:cNvSpPr>
            <a:spLocks noGrp="1"/>
          </p:cNvSpPr>
          <p:nvPr>
            <p:ph idx="1"/>
          </p:nvPr>
        </p:nvSpPr>
        <p:spPr>
          <a:xfrm>
            <a:off x="762000" y="2279018"/>
            <a:ext cx="5314543" cy="3375920"/>
          </a:xfrm>
        </p:spPr>
        <p:txBody>
          <a:bodyPr anchor="t">
            <a:normAutofit/>
          </a:bodyPr>
          <a:lstStyle/>
          <a:p>
            <a:r>
              <a:rPr lang="en-US" sz="2400" dirty="0"/>
              <a:t>Cravings </a:t>
            </a:r>
          </a:p>
          <a:p>
            <a:endParaRPr lang="en-US" sz="2400" dirty="0"/>
          </a:p>
          <a:p>
            <a:r>
              <a:rPr lang="en-US" sz="2400" dirty="0"/>
              <a:t>Deplete Vitamin Stores</a:t>
            </a:r>
          </a:p>
          <a:p>
            <a:endParaRPr lang="en-US" sz="2400" dirty="0"/>
          </a:p>
          <a:p>
            <a:r>
              <a:rPr lang="en-US" sz="2400" dirty="0"/>
              <a:t>High Blood Pressure</a:t>
            </a:r>
          </a:p>
          <a:p>
            <a:endParaRPr lang="en-US" sz="2400" dirty="0"/>
          </a:p>
          <a:p>
            <a:r>
              <a:rPr lang="en-US" sz="2400" dirty="0"/>
              <a:t>Immune System Depletion</a:t>
            </a:r>
          </a:p>
          <a:p>
            <a:endParaRPr lang="en-US" sz="1800" dirty="0"/>
          </a:p>
          <a:p>
            <a:endParaRPr lang="en-US" sz="1800" dirty="0"/>
          </a:p>
        </p:txBody>
      </p:sp>
      <p:sp>
        <p:nvSpPr>
          <p:cNvPr id="24" name="Freeform: Shape 23">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late of food&#10;&#10;Description generated with very high confidence">
            <a:extLst>
              <a:ext uri="{FF2B5EF4-FFF2-40B4-BE49-F238E27FC236}">
                <a16:creationId xmlns:a16="http://schemas.microsoft.com/office/drawing/2014/main" id="{0AAA6875-76B1-4F2F-8DA4-A2DBCF4BB62E}"/>
              </a:ext>
            </a:extLst>
          </p:cNvPr>
          <p:cNvPicPr>
            <a:picLocks noChangeAspect="1"/>
          </p:cNvPicPr>
          <p:nvPr/>
        </p:nvPicPr>
        <p:blipFill rotWithShape="1">
          <a:blip r:embed="rId3">
            <a:extLst>
              <a:ext uri="{28A0092B-C50C-407E-A947-70E740481C1C}">
                <a14:useLocalDpi xmlns:a14="http://schemas.microsoft.com/office/drawing/2010/main" val="0"/>
              </a:ext>
            </a:extLst>
          </a:blip>
          <a:srcRect t="13784" r="3" b="8281"/>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4075575884"/>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F9A9D-92A2-4E07-8E53-F278D77BA04F}"/>
              </a:ext>
            </a:extLst>
          </p:cNvPr>
          <p:cNvSpPr>
            <a:spLocks noGrp="1"/>
          </p:cNvSpPr>
          <p:nvPr>
            <p:ph type="title"/>
          </p:nvPr>
        </p:nvSpPr>
        <p:spPr>
          <a:xfrm>
            <a:off x="762001" y="803325"/>
            <a:ext cx="5314536" cy="1325563"/>
          </a:xfrm>
        </p:spPr>
        <p:txBody>
          <a:bodyPr>
            <a:normAutofit/>
          </a:bodyPr>
          <a:lstStyle/>
          <a:p>
            <a:r>
              <a:rPr lang="en-US"/>
              <a:t>Community Resources</a:t>
            </a:r>
          </a:p>
        </p:txBody>
      </p:sp>
      <p:sp>
        <p:nvSpPr>
          <p:cNvPr id="3" name="Content Placeholder 2">
            <a:extLst>
              <a:ext uri="{FF2B5EF4-FFF2-40B4-BE49-F238E27FC236}">
                <a16:creationId xmlns:a16="http://schemas.microsoft.com/office/drawing/2014/main" id="{87B8D8B7-BBF4-40B3-87BF-F8916A2FF7FA}"/>
              </a:ext>
            </a:extLst>
          </p:cNvPr>
          <p:cNvSpPr>
            <a:spLocks noGrp="1"/>
          </p:cNvSpPr>
          <p:nvPr>
            <p:ph idx="1"/>
          </p:nvPr>
        </p:nvSpPr>
        <p:spPr>
          <a:xfrm>
            <a:off x="762000" y="2279018"/>
            <a:ext cx="5314543" cy="3375920"/>
          </a:xfrm>
        </p:spPr>
        <p:txBody>
          <a:bodyPr anchor="t">
            <a:normAutofit/>
          </a:bodyPr>
          <a:lstStyle/>
          <a:p>
            <a:r>
              <a:rPr lang="en-US" sz="2400" dirty="0"/>
              <a:t>Nutrition Professionals</a:t>
            </a:r>
          </a:p>
          <a:p>
            <a:endParaRPr lang="en-US" sz="2400" dirty="0"/>
          </a:p>
          <a:p>
            <a:r>
              <a:rPr lang="en-US" sz="2400" dirty="0"/>
              <a:t>Free Consult</a:t>
            </a:r>
          </a:p>
          <a:p>
            <a:endParaRPr lang="en-US" sz="2400" dirty="0"/>
          </a:p>
          <a:p>
            <a:r>
              <a:rPr lang="en-US" sz="2400" dirty="0"/>
              <a:t>Assessments</a:t>
            </a:r>
          </a:p>
          <a:p>
            <a:endParaRPr lang="en-US" sz="2400" dirty="0"/>
          </a:p>
          <a:p>
            <a:r>
              <a:rPr lang="en-US" sz="2400" dirty="0"/>
              <a:t>Grocery Store Tours</a:t>
            </a:r>
          </a:p>
          <a:p>
            <a:endParaRPr lang="en-US" sz="1800" dirty="0"/>
          </a:p>
          <a:p>
            <a:endParaRPr lang="en-US" sz="1800" dirty="0"/>
          </a:p>
          <a:p>
            <a:endParaRPr lang="en-US" sz="1800" dirty="0"/>
          </a:p>
          <a:p>
            <a:endParaRPr lang="en-US" sz="1800" dirty="0"/>
          </a:p>
          <a:p>
            <a:pPr marL="0" indent="0">
              <a:buNone/>
            </a:pPr>
            <a:endParaRPr lang="en-US" sz="1800" dirty="0"/>
          </a:p>
          <a:p>
            <a:endParaRPr lang="en-US" sz="1800" dirty="0"/>
          </a:p>
          <a:p>
            <a:endParaRPr lang="en-US" sz="1800" dirty="0"/>
          </a:p>
          <a:p>
            <a:pPr marL="0" indent="0">
              <a:buNone/>
            </a:pPr>
            <a:endParaRPr lang="en-US" sz="1800" dirty="0"/>
          </a:p>
          <a:p>
            <a:endParaRPr lang="en-US" sz="1800" dirty="0"/>
          </a:p>
          <a:p>
            <a:pPr marL="0" indent="0">
              <a:buNone/>
            </a:pPr>
            <a:endParaRPr lang="en-US" sz="1800" dirty="0"/>
          </a:p>
          <a:p>
            <a:endParaRPr lang="en-US" sz="1800" dirty="0"/>
          </a:p>
          <a:p>
            <a:endParaRPr lang="en-US" sz="1800" dirty="0"/>
          </a:p>
        </p:txBody>
      </p:sp>
      <p:sp>
        <p:nvSpPr>
          <p:cNvPr id="23" name="Freeform: Shape 22">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descr="A close up of food in a pan&#10;&#10;Description generated with very high confidence">
            <a:extLst>
              <a:ext uri="{FF2B5EF4-FFF2-40B4-BE49-F238E27FC236}">
                <a16:creationId xmlns:a16="http://schemas.microsoft.com/office/drawing/2014/main" id="{20D4C6E1-203A-4829-9213-EC05F26C864A}"/>
              </a:ext>
            </a:extLst>
          </p:cNvPr>
          <p:cNvPicPr>
            <a:picLocks noChangeAspect="1"/>
          </p:cNvPicPr>
          <p:nvPr/>
        </p:nvPicPr>
        <p:blipFill rotWithShape="1">
          <a:blip r:embed="rId3">
            <a:extLst>
              <a:ext uri="{28A0092B-C50C-407E-A947-70E740481C1C}">
                <a14:useLocalDpi xmlns:a14="http://schemas.microsoft.com/office/drawing/2010/main" val="0"/>
              </a:ext>
            </a:extLst>
          </a:blip>
          <a:srcRect r="8822"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493501991"/>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64041-443C-4035-98AC-AFDDC21A5329}"/>
              </a:ext>
            </a:extLst>
          </p:cNvPr>
          <p:cNvSpPr>
            <a:spLocks noGrp="1"/>
          </p:cNvSpPr>
          <p:nvPr>
            <p:ph type="title"/>
          </p:nvPr>
        </p:nvSpPr>
        <p:spPr>
          <a:xfrm>
            <a:off x="762001" y="803325"/>
            <a:ext cx="5314536" cy="1325563"/>
          </a:xfrm>
        </p:spPr>
        <p:txBody>
          <a:bodyPr>
            <a:normAutofit/>
          </a:bodyPr>
          <a:lstStyle/>
          <a:p>
            <a:r>
              <a:rPr lang="en-US"/>
              <a:t>References</a:t>
            </a:r>
          </a:p>
        </p:txBody>
      </p:sp>
      <p:sp>
        <p:nvSpPr>
          <p:cNvPr id="3" name="Content Placeholder 2">
            <a:extLst>
              <a:ext uri="{FF2B5EF4-FFF2-40B4-BE49-F238E27FC236}">
                <a16:creationId xmlns:a16="http://schemas.microsoft.com/office/drawing/2014/main" id="{D6B55745-85A8-407F-9F13-A982E6BB611A}"/>
              </a:ext>
            </a:extLst>
          </p:cNvPr>
          <p:cNvSpPr>
            <a:spLocks noGrp="1"/>
          </p:cNvSpPr>
          <p:nvPr>
            <p:ph idx="1"/>
          </p:nvPr>
        </p:nvSpPr>
        <p:spPr>
          <a:xfrm>
            <a:off x="762000" y="2279018"/>
            <a:ext cx="5314543" cy="3375920"/>
          </a:xfrm>
        </p:spPr>
        <p:txBody>
          <a:bodyPr anchor="t">
            <a:normAutofit/>
          </a:bodyPr>
          <a:lstStyle/>
          <a:p>
            <a:r>
              <a:rPr lang="en-US" sz="1500" dirty="0"/>
              <a:t>Advanced Meal Prep Tips and Tricks. (2019). Retrieved from: 	</a:t>
            </a:r>
            <a:r>
              <a:rPr lang="en-US" sz="1500" dirty="0">
                <a:hlinkClick r:id="rId2"/>
              </a:rPr>
              <a:t>https://www.medicinenet.com/food_recipes_meal_pr	</a:t>
            </a:r>
            <a:r>
              <a:rPr lang="en-US" sz="1500">
                <a:hlinkClick r:id="rId2"/>
              </a:rPr>
              <a:t>ep_tips</a:t>
            </a:r>
            <a:r>
              <a:rPr lang="en-US" sz="1500" dirty="0">
                <a:hlinkClick r:id="rId2"/>
              </a:rPr>
              <a:t>-	tricks/article.htm?ecd_mnl_spc_06081</a:t>
            </a:r>
            <a:endParaRPr lang="en-US" sz="1500" dirty="0"/>
          </a:p>
          <a:p>
            <a:r>
              <a:rPr lang="en-US" sz="1500"/>
              <a:t>Schlenker</a:t>
            </a:r>
            <a:r>
              <a:rPr lang="en-US" sz="1500" dirty="0"/>
              <a:t>, E. &amp; Gilbert, J. (2015</a:t>
            </a:r>
            <a:r>
              <a:rPr lang="en-US" sz="1500" i="1" dirty="0"/>
              <a:t>). Williams’ essentials of 	nutrition &amp; diet therapy, 11</a:t>
            </a:r>
            <a:r>
              <a:rPr lang="en-US" sz="1500" i="1" baseline="30000" dirty="0"/>
              <a:t>th</a:t>
            </a:r>
            <a:r>
              <a:rPr lang="en-US" sz="1500" i="1" dirty="0"/>
              <a:t> edition.</a:t>
            </a:r>
            <a:r>
              <a:rPr lang="en-US" sz="1500" dirty="0"/>
              <a:t> St. Louis, MO: 	Elsevier Mosby, Inc.</a:t>
            </a:r>
          </a:p>
          <a:p>
            <a:r>
              <a:rPr lang="en-US" sz="1500" dirty="0"/>
              <a:t>Seaward, B.L. (2015</a:t>
            </a:r>
            <a:r>
              <a:rPr lang="en-US" sz="1500" i="1" dirty="0"/>
              <a:t>). Managing stress: Principles and 	strategies for health and well-being, 8</a:t>
            </a:r>
            <a:r>
              <a:rPr lang="en-US" sz="1500" i="1" baseline="30000" dirty="0"/>
              <a:t>th</a:t>
            </a:r>
            <a:r>
              <a:rPr lang="en-US" sz="1500" i="1" dirty="0"/>
              <a:t> edition</a:t>
            </a:r>
            <a:r>
              <a:rPr lang="en-US" sz="1500" dirty="0"/>
              <a:t>. 	Burlington, MA: Jones &amp; Bartlett Learning, LLC.</a:t>
            </a:r>
          </a:p>
          <a:p>
            <a:r>
              <a:rPr lang="en-US" sz="1500" dirty="0"/>
              <a:t>Shifts Needed to Align with Healthy Eating Patterns: Current 	Eating Patterns in the United States. (2015). Retrieved 	</a:t>
            </a:r>
            <a:r>
              <a:rPr lang="en-US" sz="1500"/>
              <a:t>from:</a:t>
            </a:r>
            <a:r>
              <a:rPr lang="en-US" sz="1500">
                <a:hlinkClick r:id="rId3"/>
              </a:rPr>
              <a:t>https</a:t>
            </a:r>
            <a:r>
              <a:rPr lang="en-US" sz="1500" dirty="0">
                <a:hlinkClick r:id="rId3"/>
              </a:rPr>
              <a:t>://health.gov/dietaryguidelines/2015/guide	lines/	chapter-	2/current-eating-patterns-in-	the-united-	states/</a:t>
            </a:r>
            <a:endParaRPr lang="en-US" sz="1500" dirty="0"/>
          </a:p>
          <a:p>
            <a:endParaRPr lang="en-US" sz="1500" dirty="0"/>
          </a:p>
        </p:txBody>
      </p:sp>
      <p:sp>
        <p:nvSpPr>
          <p:cNvPr id="20" name="Freeform: Shape 1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plate of food on a table&#10;&#10;Description generated with very high confidence">
            <a:extLst>
              <a:ext uri="{FF2B5EF4-FFF2-40B4-BE49-F238E27FC236}">
                <a16:creationId xmlns:a16="http://schemas.microsoft.com/office/drawing/2014/main" id="{6272057E-9E2E-44A7-8ECC-33C2FB97CF1D}"/>
              </a:ext>
            </a:extLst>
          </p:cNvPr>
          <p:cNvPicPr>
            <a:picLocks noChangeAspect="1"/>
          </p:cNvPicPr>
          <p:nvPr/>
        </p:nvPicPr>
        <p:blipFill rotWithShape="1">
          <a:blip r:embed="rId4">
            <a:extLst>
              <a:ext uri="{28A0092B-C50C-407E-A947-70E740481C1C}">
                <a14:useLocalDpi xmlns:a14="http://schemas.microsoft.com/office/drawing/2010/main" val="0"/>
              </a:ext>
            </a:extLst>
          </a:blip>
          <a:srcRect l="11066" r="7376" b="-1"/>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83952307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1211</Words>
  <Application>Microsoft Office PowerPoint</Application>
  <PresentationFormat>Widescreen</PresentationFormat>
  <Paragraphs>143</Paragraphs>
  <Slides>10</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Nutrition Basics</vt:lpstr>
      <vt:lpstr>Contents</vt:lpstr>
      <vt:lpstr>Defining Nutrition</vt:lpstr>
      <vt:lpstr>Macronutrients</vt:lpstr>
      <vt:lpstr>Micronutrients</vt:lpstr>
      <vt:lpstr>Water</vt:lpstr>
      <vt:lpstr>Improving Nutrition</vt:lpstr>
      <vt:lpstr>Stress and Nutrition</vt:lpstr>
      <vt:lpstr>Community Resources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Basics</dc:title>
  <dc:creator>Chelsie Williams</dc:creator>
  <cp:lastModifiedBy>Chelsie Williams</cp:lastModifiedBy>
  <cp:revision>1</cp:revision>
  <dcterms:created xsi:type="dcterms:W3CDTF">2019-03-01T11:31:08Z</dcterms:created>
  <dcterms:modified xsi:type="dcterms:W3CDTF">2019-03-01T11:32:32Z</dcterms:modified>
</cp:coreProperties>
</file>